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6" r:id="rId5"/>
    <p:sldId id="307" r:id="rId6"/>
    <p:sldId id="348" r:id="rId7"/>
    <p:sldId id="324" r:id="rId8"/>
    <p:sldId id="311" r:id="rId9"/>
    <p:sldId id="354" r:id="rId10"/>
    <p:sldId id="355" r:id="rId11"/>
    <p:sldId id="312" r:id="rId12"/>
    <p:sldId id="345" r:id="rId13"/>
    <p:sldId id="318" r:id="rId14"/>
    <p:sldId id="319" r:id="rId15"/>
    <p:sldId id="320" r:id="rId16"/>
    <p:sldId id="321" r:id="rId17"/>
    <p:sldId id="322" r:id="rId18"/>
    <p:sldId id="323" r:id="rId19"/>
    <p:sldId id="343" r:id="rId20"/>
    <p:sldId id="342" r:id="rId21"/>
    <p:sldId id="325" r:id="rId22"/>
    <p:sldId id="326" r:id="rId23"/>
    <p:sldId id="327" r:id="rId24"/>
    <p:sldId id="349" r:id="rId25"/>
    <p:sldId id="350" r:id="rId26"/>
    <p:sldId id="279" r:id="rId27"/>
    <p:sldId id="330" r:id="rId28"/>
    <p:sldId id="329" r:id="rId29"/>
    <p:sldId id="340" r:id="rId30"/>
    <p:sldId id="352" r:id="rId3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1A385-4ACA-954E-9E06-502ED56C4A08}" v="1" dt="2026-06-11T16:47:24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56" autoAdjust="0"/>
    <p:restoredTop sz="96034" autoAdjust="0"/>
  </p:normalViewPr>
  <p:slideViewPr>
    <p:cSldViewPr snapToGrid="0" showGuides="1">
      <p:cViewPr varScale="1">
        <p:scale>
          <a:sx n="118" d="100"/>
          <a:sy n="118" d="100"/>
        </p:scale>
        <p:origin x="124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3" d="100"/>
        <a:sy n="103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mir, Kay" userId="054400b3-7951-40c1-99c2-2a9da969a883" providerId="ADAL" clId="{C4AC3270-B16A-549E-93BE-6F71785770FC}"/>
    <pc:docChg chg="undo custSel addSld delSld modSld sldOrd">
      <pc:chgData name="Kasemir, Kay" userId="054400b3-7951-40c1-99c2-2a9da969a883" providerId="ADAL" clId="{C4AC3270-B16A-549E-93BE-6F71785770FC}" dt="2026-06-11T16:47:35.193" v="3756" actId="20577"/>
      <pc:docMkLst>
        <pc:docMk/>
      </pc:docMkLst>
      <pc:sldChg chg="addSp delSp modSp mod">
        <pc:chgData name="Kasemir, Kay" userId="054400b3-7951-40c1-99c2-2a9da969a883" providerId="ADAL" clId="{C4AC3270-B16A-549E-93BE-6F71785770FC}" dt="2026-05-14T17:35:30.537" v="3558" actId="20577"/>
        <pc:sldMkLst>
          <pc:docMk/>
          <pc:sldMk cId="0" sldId="311"/>
        </pc:sldMkLst>
        <pc:spChg chg="add del mod">
          <ac:chgData name="Kasemir, Kay" userId="054400b3-7951-40c1-99c2-2a9da969a883" providerId="ADAL" clId="{C4AC3270-B16A-549E-93BE-6F71785770FC}" dt="2026-05-14T17:28:34.286" v="3241" actId="20577"/>
          <ac:spMkLst>
            <pc:docMk/>
            <pc:sldMk cId="0" sldId="311"/>
            <ac:spMk id="2" creationId="{7A296103-D345-E252-0190-3CD463561714}"/>
          </ac:spMkLst>
        </pc:spChg>
        <pc:spChg chg="mod">
          <ac:chgData name="Kasemir, Kay" userId="054400b3-7951-40c1-99c2-2a9da969a883" providerId="ADAL" clId="{C4AC3270-B16A-549E-93BE-6F71785770FC}" dt="2026-05-14T16:38:19.342" v="2420" actId="20577"/>
          <ac:spMkLst>
            <pc:docMk/>
            <pc:sldMk cId="0" sldId="311"/>
            <ac:spMk id="23554" creationId="{1337FF0E-12E1-6145-9EEE-5249B989B78B}"/>
          </ac:spMkLst>
        </pc:spChg>
        <pc:spChg chg="mod">
          <ac:chgData name="Kasemir, Kay" userId="054400b3-7951-40c1-99c2-2a9da969a883" providerId="ADAL" clId="{C4AC3270-B16A-549E-93BE-6F71785770FC}" dt="2026-05-14T17:35:30.537" v="3558" actId="20577"/>
          <ac:spMkLst>
            <pc:docMk/>
            <pc:sldMk cId="0" sldId="311"/>
            <ac:spMk id="621571" creationId="{37C9471A-E580-744F-B006-FF57276B97CD}"/>
          </ac:spMkLst>
        </pc:spChg>
      </pc:sldChg>
      <pc:sldChg chg="addSp modSp mod">
        <pc:chgData name="Kasemir, Kay" userId="054400b3-7951-40c1-99c2-2a9da969a883" providerId="ADAL" clId="{C4AC3270-B16A-549E-93BE-6F71785770FC}" dt="2026-05-14T17:37:00.454" v="3569" actId="20577"/>
        <pc:sldMkLst>
          <pc:docMk/>
          <pc:sldMk cId="0" sldId="312"/>
        </pc:sldMkLst>
        <pc:spChg chg="add mod">
          <ac:chgData name="Kasemir, Kay" userId="054400b3-7951-40c1-99c2-2a9da969a883" providerId="ADAL" clId="{C4AC3270-B16A-549E-93BE-6F71785770FC}" dt="2026-05-14T17:07:38.129" v="2751" actId="1076"/>
          <ac:spMkLst>
            <pc:docMk/>
            <pc:sldMk cId="0" sldId="312"/>
            <ac:spMk id="3" creationId="{CBB2AC1D-CF72-DB98-F8D7-82F42C9C8FDB}"/>
          </ac:spMkLst>
        </pc:spChg>
        <pc:spChg chg="mod">
          <ac:chgData name="Kasemir, Kay" userId="054400b3-7951-40c1-99c2-2a9da969a883" providerId="ADAL" clId="{C4AC3270-B16A-549E-93BE-6F71785770FC}" dt="2026-05-14T17:37:00.454" v="3569" actId="20577"/>
          <ac:spMkLst>
            <pc:docMk/>
            <pc:sldMk cId="0" sldId="312"/>
            <ac:spMk id="24579" creationId="{727FEF4F-53C3-9245-BEBC-5529C8743EFA}"/>
          </ac:spMkLst>
        </pc:spChg>
      </pc:sldChg>
      <pc:sldChg chg="addSp delSp modSp mod delAnim">
        <pc:chgData name="Kasemir, Kay" userId="054400b3-7951-40c1-99c2-2a9da969a883" providerId="ADAL" clId="{C4AC3270-B16A-549E-93BE-6F71785770FC}" dt="2026-06-11T16:47:35.193" v="3756" actId="20577"/>
        <pc:sldMkLst>
          <pc:docMk/>
          <pc:sldMk cId="0" sldId="318"/>
        </pc:sldMkLst>
        <pc:spChg chg="add mod">
          <ac:chgData name="Kasemir, Kay" userId="054400b3-7951-40c1-99c2-2a9da969a883" providerId="ADAL" clId="{C4AC3270-B16A-549E-93BE-6F71785770FC}" dt="2026-06-11T16:47:35.193" v="3756" actId="20577"/>
          <ac:spMkLst>
            <pc:docMk/>
            <pc:sldMk cId="0" sldId="318"/>
            <ac:spMk id="2" creationId="{3FAD8E74-B61D-0BD0-FE38-AFB6DC22A6E7}"/>
          </ac:spMkLst>
        </pc:spChg>
        <pc:spChg chg="mod">
          <ac:chgData name="Kasemir, Kay" userId="054400b3-7951-40c1-99c2-2a9da969a883" providerId="ADAL" clId="{C4AC3270-B16A-549E-93BE-6F71785770FC}" dt="2026-05-14T17:26:12.377" v="3203" actId="20577"/>
          <ac:spMkLst>
            <pc:docMk/>
            <pc:sldMk cId="0" sldId="318"/>
            <ac:spMk id="25602" creationId="{C3B0439E-EC90-8C4F-B266-CB2F2DCA1DA2}"/>
          </ac:spMkLst>
        </pc:spChg>
        <pc:spChg chg="del mod">
          <ac:chgData name="Kasemir, Kay" userId="054400b3-7951-40c1-99c2-2a9da969a883" providerId="ADAL" clId="{C4AC3270-B16A-549E-93BE-6F71785770FC}" dt="2026-06-11T16:46:55.286" v="3716" actId="21"/>
          <ac:spMkLst>
            <pc:docMk/>
            <pc:sldMk cId="0" sldId="318"/>
            <ac:spMk id="25603" creationId="{E17571F3-576F-864C-B3CA-75A1D9A5FCF7}"/>
          </ac:spMkLst>
        </pc:spChg>
        <pc:spChg chg="del mod">
          <ac:chgData name="Kasemir, Kay" userId="054400b3-7951-40c1-99c2-2a9da969a883" providerId="ADAL" clId="{C4AC3270-B16A-549E-93BE-6F71785770FC}" dt="2026-06-11T16:46:55.286" v="3716" actId="21"/>
          <ac:spMkLst>
            <pc:docMk/>
            <pc:sldMk cId="0" sldId="318"/>
            <ac:spMk id="25604" creationId="{6C3AC73F-7086-7F4E-BF94-39027D9CB281}"/>
          </ac:spMkLst>
        </pc:spChg>
        <pc:spChg chg="del mod">
          <ac:chgData name="Kasemir, Kay" userId="054400b3-7951-40c1-99c2-2a9da969a883" providerId="ADAL" clId="{C4AC3270-B16A-549E-93BE-6F71785770FC}" dt="2026-06-11T16:46:55.286" v="3716" actId="21"/>
          <ac:spMkLst>
            <pc:docMk/>
            <pc:sldMk cId="0" sldId="318"/>
            <ac:spMk id="25605" creationId="{61DE05B8-C5EA-2643-A785-CFFE6F839F17}"/>
          </ac:spMkLst>
        </pc:spChg>
        <pc:spChg chg="del mod">
          <ac:chgData name="Kasemir, Kay" userId="054400b3-7951-40c1-99c2-2a9da969a883" providerId="ADAL" clId="{C4AC3270-B16A-549E-93BE-6F71785770FC}" dt="2026-06-11T16:46:55.286" v="3716" actId="21"/>
          <ac:spMkLst>
            <pc:docMk/>
            <pc:sldMk cId="0" sldId="318"/>
            <ac:spMk id="25606" creationId="{13240FAB-0907-494B-9CDC-44654DD59839}"/>
          </ac:spMkLst>
        </pc:spChg>
        <pc:spChg chg="del">
          <ac:chgData name="Kasemir, Kay" userId="054400b3-7951-40c1-99c2-2a9da969a883" providerId="ADAL" clId="{C4AC3270-B16A-549E-93BE-6F71785770FC}" dt="2026-06-11T16:46:55.286" v="3716" actId="21"/>
          <ac:spMkLst>
            <pc:docMk/>
            <pc:sldMk cId="0" sldId="318"/>
            <ac:spMk id="25607" creationId="{F81D9CB3-CF21-8D4A-BDBA-8AB5ED91DA83}"/>
          </ac:spMkLst>
        </pc:spChg>
        <pc:spChg chg="del">
          <ac:chgData name="Kasemir, Kay" userId="054400b3-7951-40c1-99c2-2a9da969a883" providerId="ADAL" clId="{C4AC3270-B16A-549E-93BE-6F71785770FC}" dt="2026-06-11T16:46:55.286" v="3716" actId="21"/>
          <ac:spMkLst>
            <pc:docMk/>
            <pc:sldMk cId="0" sldId="318"/>
            <ac:spMk id="25608" creationId="{2B9AB3AF-AC7A-4545-AD8B-6979BB6576D4}"/>
          </ac:spMkLst>
        </pc:spChg>
        <pc:spChg chg="del mod">
          <ac:chgData name="Kasemir, Kay" userId="054400b3-7951-40c1-99c2-2a9da969a883" providerId="ADAL" clId="{C4AC3270-B16A-549E-93BE-6F71785770FC}" dt="2026-06-11T16:46:56.577" v="3717" actId="21"/>
          <ac:spMkLst>
            <pc:docMk/>
            <pc:sldMk cId="0" sldId="318"/>
            <ac:spMk id="25609" creationId="{DC439DF1-EE80-6D43-B750-4F738A17932F}"/>
          </ac:spMkLst>
        </pc:spChg>
        <pc:spChg chg="del mod">
          <ac:chgData name="Kasemir, Kay" userId="054400b3-7951-40c1-99c2-2a9da969a883" providerId="ADAL" clId="{C4AC3270-B16A-549E-93BE-6F71785770FC}" dt="2026-06-11T16:46:53.786" v="3715" actId="21"/>
          <ac:spMkLst>
            <pc:docMk/>
            <pc:sldMk cId="0" sldId="318"/>
            <ac:spMk id="25610" creationId="{60E2E9C2-DA6B-6243-A3C1-53C48538D624}"/>
          </ac:spMkLst>
        </pc:spChg>
        <pc:spChg chg="del">
          <ac:chgData name="Kasemir, Kay" userId="054400b3-7951-40c1-99c2-2a9da969a883" providerId="ADAL" clId="{C4AC3270-B16A-549E-93BE-6F71785770FC}" dt="2026-06-11T16:46:53.786" v="3715" actId="21"/>
          <ac:spMkLst>
            <pc:docMk/>
            <pc:sldMk cId="0" sldId="318"/>
            <ac:spMk id="25611" creationId="{EFF255F8-0F2F-6046-A82B-2F77B90CD1D0}"/>
          </ac:spMkLst>
        </pc:spChg>
        <pc:spChg chg="del mod">
          <ac:chgData name="Kasemir, Kay" userId="054400b3-7951-40c1-99c2-2a9da969a883" providerId="ADAL" clId="{C4AC3270-B16A-549E-93BE-6F71785770FC}" dt="2026-06-11T16:46:53.786" v="3715" actId="21"/>
          <ac:spMkLst>
            <pc:docMk/>
            <pc:sldMk cId="0" sldId="318"/>
            <ac:spMk id="25612" creationId="{A73F6DB1-516F-954F-B132-C2CECFD2C3A6}"/>
          </ac:spMkLst>
        </pc:spChg>
        <pc:spChg chg="del mod">
          <ac:chgData name="Kasemir, Kay" userId="054400b3-7951-40c1-99c2-2a9da969a883" providerId="ADAL" clId="{C4AC3270-B16A-549E-93BE-6F71785770FC}" dt="2026-06-11T16:46:53.786" v="3715" actId="21"/>
          <ac:spMkLst>
            <pc:docMk/>
            <pc:sldMk cId="0" sldId="318"/>
            <ac:spMk id="25613" creationId="{5D77CA87-9E87-3948-912B-2A5A33CCCE57}"/>
          </ac:spMkLst>
        </pc:spChg>
        <pc:spChg chg="del mod">
          <ac:chgData name="Kasemir, Kay" userId="054400b3-7951-40c1-99c2-2a9da969a883" providerId="ADAL" clId="{C4AC3270-B16A-549E-93BE-6F71785770FC}" dt="2026-06-11T16:46:53.786" v="3715" actId="21"/>
          <ac:spMkLst>
            <pc:docMk/>
            <pc:sldMk cId="0" sldId="318"/>
            <ac:spMk id="25614" creationId="{993A825B-46D2-494A-8581-987E8DC35E26}"/>
          </ac:spMkLst>
        </pc:spChg>
        <pc:spChg chg="del mod">
          <ac:chgData name="Kasemir, Kay" userId="054400b3-7951-40c1-99c2-2a9da969a883" providerId="ADAL" clId="{C4AC3270-B16A-549E-93BE-6F71785770FC}" dt="2026-06-11T16:46:53.786" v="3715" actId="21"/>
          <ac:spMkLst>
            <pc:docMk/>
            <pc:sldMk cId="0" sldId="318"/>
            <ac:spMk id="25625" creationId="{E2CF9418-B28D-674E-B3FB-36D5E4628120}"/>
          </ac:spMkLst>
        </pc:spChg>
        <pc:spChg chg="del">
          <ac:chgData name="Kasemir, Kay" userId="054400b3-7951-40c1-99c2-2a9da969a883" providerId="ADAL" clId="{C4AC3270-B16A-549E-93BE-6F71785770FC}" dt="2026-06-11T16:46:53.786" v="3715" actId="21"/>
          <ac:spMkLst>
            <pc:docMk/>
            <pc:sldMk cId="0" sldId="318"/>
            <ac:spMk id="628779" creationId="{13CDAD4A-84FB-524F-97F9-4B90A9DB6417}"/>
          </ac:spMkLst>
        </pc:spChg>
        <pc:grpChg chg="del">
          <ac:chgData name="Kasemir, Kay" userId="054400b3-7951-40c1-99c2-2a9da969a883" providerId="ADAL" clId="{C4AC3270-B16A-549E-93BE-6F71785770FC}" dt="2026-06-11T16:46:55.286" v="3716" actId="21"/>
          <ac:grpSpMkLst>
            <pc:docMk/>
            <pc:sldMk cId="0" sldId="318"/>
            <ac:grpSpMk id="628786" creationId="{C371F8AD-2BFC-F347-A8A2-2BF947257670}"/>
          </ac:grpSpMkLst>
        </pc:grpChg>
        <pc:grpChg chg="del mod">
          <ac:chgData name="Kasemir, Kay" userId="054400b3-7951-40c1-99c2-2a9da969a883" providerId="ADAL" clId="{C4AC3270-B16A-549E-93BE-6F71785770FC}" dt="2026-06-11T16:46:51.922" v="3714" actId="21"/>
          <ac:grpSpMkLst>
            <pc:docMk/>
            <pc:sldMk cId="0" sldId="318"/>
            <ac:grpSpMk id="628787" creationId="{8303AFB8-1FED-F34A-A1A7-8E9F82B3423F}"/>
          </ac:grpSpMkLst>
        </pc:grpChg>
        <pc:cxnChg chg="del mod">
          <ac:chgData name="Kasemir, Kay" userId="054400b3-7951-40c1-99c2-2a9da969a883" providerId="ADAL" clId="{C4AC3270-B16A-549E-93BE-6F71785770FC}" dt="2026-06-11T16:46:53.786" v="3715" actId="21"/>
          <ac:cxnSpMkLst>
            <pc:docMk/>
            <pc:sldMk cId="0" sldId="318"/>
            <ac:cxnSpMk id="25615" creationId="{85DEC6CC-A00D-6546-AD72-0B289748B613}"/>
          </ac:cxnSpMkLst>
        </pc:cxnChg>
        <pc:cxnChg chg="del mod">
          <ac:chgData name="Kasemir, Kay" userId="054400b3-7951-40c1-99c2-2a9da969a883" providerId="ADAL" clId="{C4AC3270-B16A-549E-93BE-6F71785770FC}" dt="2026-06-11T16:46:53.786" v="3715" actId="21"/>
          <ac:cxnSpMkLst>
            <pc:docMk/>
            <pc:sldMk cId="0" sldId="318"/>
            <ac:cxnSpMk id="25620" creationId="{BF942B47-FC22-DB4B-876D-A43A999C8981}"/>
          </ac:cxnSpMkLst>
        </pc:cxnChg>
        <pc:cxnChg chg="del mod">
          <ac:chgData name="Kasemir, Kay" userId="054400b3-7951-40c1-99c2-2a9da969a883" providerId="ADAL" clId="{C4AC3270-B16A-549E-93BE-6F71785770FC}" dt="2026-06-11T16:46:53.786" v="3715" actId="21"/>
          <ac:cxnSpMkLst>
            <pc:docMk/>
            <pc:sldMk cId="0" sldId="318"/>
            <ac:cxnSpMk id="25627" creationId="{62654789-E97E-254D-BBE9-7CBEDD0694E5}"/>
          </ac:cxnSpMkLst>
        </pc:cxnChg>
        <pc:cxnChg chg="mod">
          <ac:chgData name="Kasemir, Kay" userId="054400b3-7951-40c1-99c2-2a9da969a883" providerId="ADAL" clId="{C4AC3270-B16A-549E-93BE-6F71785770FC}" dt="2026-06-11T16:46:55.286" v="3716" actId="21"/>
          <ac:cxnSpMkLst>
            <pc:docMk/>
            <pc:sldMk cId="0" sldId="318"/>
            <ac:cxnSpMk id="25647" creationId="{162D0001-A146-9141-8A40-D952B0C8B433}"/>
          </ac:cxnSpMkLst>
        </pc:cxnChg>
        <pc:cxnChg chg="mod">
          <ac:chgData name="Kasemir, Kay" userId="054400b3-7951-40c1-99c2-2a9da969a883" providerId="ADAL" clId="{C4AC3270-B16A-549E-93BE-6F71785770FC}" dt="2026-06-11T16:46:51.922" v="3714" actId="21"/>
          <ac:cxnSpMkLst>
            <pc:docMk/>
            <pc:sldMk cId="0" sldId="318"/>
            <ac:cxnSpMk id="25649" creationId="{628E1214-C752-6147-B87B-9FEE6C234387}"/>
          </ac:cxnSpMkLst>
        </pc:cxnChg>
      </pc:sldChg>
      <pc:sldChg chg="modSp mod">
        <pc:chgData name="Kasemir, Kay" userId="054400b3-7951-40c1-99c2-2a9da969a883" providerId="ADAL" clId="{C4AC3270-B16A-549E-93BE-6F71785770FC}" dt="2026-05-14T17:43:51.393" v="3704" actId="20577"/>
        <pc:sldMkLst>
          <pc:docMk/>
          <pc:sldMk cId="0" sldId="319"/>
        </pc:sldMkLst>
        <pc:spChg chg="mod">
          <ac:chgData name="Kasemir, Kay" userId="054400b3-7951-40c1-99c2-2a9da969a883" providerId="ADAL" clId="{C4AC3270-B16A-549E-93BE-6F71785770FC}" dt="2026-05-14T17:43:51.393" v="3704" actId="20577"/>
          <ac:spMkLst>
            <pc:docMk/>
            <pc:sldMk cId="0" sldId="319"/>
            <ac:spMk id="27651" creationId="{037BA263-420E-6C41-8F85-D239FD11AAFB}"/>
          </ac:spMkLst>
        </pc:spChg>
      </pc:sldChg>
      <pc:sldChg chg="modSp mod">
        <pc:chgData name="Kasemir, Kay" userId="054400b3-7951-40c1-99c2-2a9da969a883" providerId="ADAL" clId="{C4AC3270-B16A-549E-93BE-6F71785770FC}" dt="2026-05-14T17:41:28.102" v="3703" actId="20577"/>
        <pc:sldMkLst>
          <pc:docMk/>
          <pc:sldMk cId="0" sldId="321"/>
        </pc:sldMkLst>
        <pc:spChg chg="mod">
          <ac:chgData name="Kasemir, Kay" userId="054400b3-7951-40c1-99c2-2a9da969a883" providerId="ADAL" clId="{C4AC3270-B16A-549E-93BE-6F71785770FC}" dt="2026-05-14T17:41:28.102" v="3703" actId="20577"/>
          <ac:spMkLst>
            <pc:docMk/>
            <pc:sldMk cId="0" sldId="321"/>
            <ac:spMk id="31747" creationId="{D9814D1C-2EF4-4045-B3CA-816A12BFE639}"/>
          </ac:spMkLst>
        </pc:spChg>
      </pc:sldChg>
      <pc:sldChg chg="ord">
        <pc:chgData name="Kasemir, Kay" userId="054400b3-7951-40c1-99c2-2a9da969a883" providerId="ADAL" clId="{C4AC3270-B16A-549E-93BE-6F71785770FC}" dt="2026-05-14T17:46:39.513" v="3705" actId="20578"/>
        <pc:sldMkLst>
          <pc:docMk/>
          <pc:sldMk cId="0" sldId="324"/>
        </pc:sldMkLst>
      </pc:sldChg>
      <pc:sldChg chg="modSp mod">
        <pc:chgData name="Kasemir, Kay" userId="054400b3-7951-40c1-99c2-2a9da969a883" providerId="ADAL" clId="{C4AC3270-B16A-549E-93BE-6F71785770FC}" dt="2026-05-14T17:52:17.795" v="3710" actId="5793"/>
        <pc:sldMkLst>
          <pc:docMk/>
          <pc:sldMk cId="0" sldId="340"/>
        </pc:sldMkLst>
        <pc:spChg chg="mod">
          <ac:chgData name="Kasemir, Kay" userId="054400b3-7951-40c1-99c2-2a9da969a883" providerId="ADAL" clId="{C4AC3270-B16A-549E-93BE-6F71785770FC}" dt="2026-05-14T17:52:17.795" v="3710" actId="5793"/>
          <ac:spMkLst>
            <pc:docMk/>
            <pc:sldMk cId="0" sldId="340"/>
            <ac:spMk id="66563" creationId="{D7B94E6E-261D-674C-BEA7-A1F9122FCE64}"/>
          </ac:spMkLst>
        </pc:spChg>
      </pc:sldChg>
      <pc:sldChg chg="addSp modSp mod ord">
        <pc:chgData name="Kasemir, Kay" userId="054400b3-7951-40c1-99c2-2a9da969a883" providerId="ADAL" clId="{C4AC3270-B16A-549E-93BE-6F71785770FC}" dt="2026-05-14T17:38:47.571" v="3666" actId="20577"/>
        <pc:sldMkLst>
          <pc:docMk/>
          <pc:sldMk cId="0" sldId="345"/>
        </pc:sldMkLst>
        <pc:spChg chg="add mod">
          <ac:chgData name="Kasemir, Kay" userId="054400b3-7951-40c1-99c2-2a9da969a883" providerId="ADAL" clId="{C4AC3270-B16A-549E-93BE-6F71785770FC}" dt="2026-05-14T17:06:41.273" v="2745" actId="1076"/>
          <ac:spMkLst>
            <pc:docMk/>
            <pc:sldMk cId="0" sldId="345"/>
            <ac:spMk id="2" creationId="{B60D28C9-67F8-EA53-A38E-C4EB5AB696E0}"/>
          </ac:spMkLst>
        </pc:spChg>
        <pc:spChg chg="add mod">
          <ac:chgData name="Kasemir, Kay" userId="054400b3-7951-40c1-99c2-2a9da969a883" providerId="ADAL" clId="{C4AC3270-B16A-549E-93BE-6F71785770FC}" dt="2026-05-14T17:23:43.333" v="3198" actId="20577"/>
          <ac:spMkLst>
            <pc:docMk/>
            <pc:sldMk cId="0" sldId="345"/>
            <ac:spMk id="3" creationId="{873B12A7-5C1E-F6C9-D170-58F319038937}"/>
          </ac:spMkLst>
        </pc:spChg>
        <pc:spChg chg="mod">
          <ac:chgData name="Kasemir, Kay" userId="054400b3-7951-40c1-99c2-2a9da969a883" providerId="ADAL" clId="{C4AC3270-B16A-549E-93BE-6F71785770FC}" dt="2026-05-14T17:38:47.571" v="3666" actId="20577"/>
          <ac:spMkLst>
            <pc:docMk/>
            <pc:sldMk cId="0" sldId="345"/>
            <ac:spMk id="64514" creationId="{CD0D65AD-1867-9140-B94C-EA9454A3A818}"/>
          </ac:spMkLst>
        </pc:spChg>
      </pc:sldChg>
      <pc:sldChg chg="modSp mod">
        <pc:chgData name="Kasemir, Kay" userId="054400b3-7951-40c1-99c2-2a9da969a883" providerId="ADAL" clId="{C4AC3270-B16A-549E-93BE-6F71785770FC}" dt="2026-05-14T17:35:02.091" v="3555" actId="20577"/>
        <pc:sldMkLst>
          <pc:docMk/>
          <pc:sldMk cId="2696186699" sldId="348"/>
        </pc:sldMkLst>
        <pc:spChg chg="mod">
          <ac:chgData name="Kasemir, Kay" userId="054400b3-7951-40c1-99c2-2a9da969a883" providerId="ADAL" clId="{C4AC3270-B16A-549E-93BE-6F71785770FC}" dt="2026-05-14T17:35:02.091" v="3555" actId="20577"/>
          <ac:spMkLst>
            <pc:docMk/>
            <pc:sldMk cId="2696186699" sldId="348"/>
            <ac:spMk id="3" creationId="{4CB16A36-5553-B74D-BDE3-B87833424D4B}"/>
          </ac:spMkLst>
        </pc:spChg>
      </pc:sldChg>
      <pc:sldChg chg="modSp mod">
        <pc:chgData name="Kasemir, Kay" userId="054400b3-7951-40c1-99c2-2a9da969a883" providerId="ADAL" clId="{C4AC3270-B16A-549E-93BE-6F71785770FC}" dt="2026-05-14T15:12:21.392" v="1480" actId="20577"/>
        <pc:sldMkLst>
          <pc:docMk/>
          <pc:sldMk cId="2497035135" sldId="350"/>
        </pc:sldMkLst>
        <pc:spChg chg="mod">
          <ac:chgData name="Kasemir, Kay" userId="054400b3-7951-40c1-99c2-2a9da969a883" providerId="ADAL" clId="{C4AC3270-B16A-549E-93BE-6F71785770FC}" dt="2026-05-14T15:12:21.392" v="1480" actId="20577"/>
          <ac:spMkLst>
            <pc:docMk/>
            <pc:sldMk cId="2497035135" sldId="350"/>
            <ac:spMk id="2" creationId="{8F272370-8E65-E042-BC97-087D492631F1}"/>
          </ac:spMkLst>
        </pc:spChg>
      </pc:sldChg>
      <pc:sldChg chg="addSp modSp add mod">
        <pc:chgData name="Kasemir, Kay" userId="054400b3-7951-40c1-99c2-2a9da969a883" providerId="ADAL" clId="{C4AC3270-B16A-549E-93BE-6F71785770FC}" dt="2026-05-14T17:30:05.027" v="3243" actId="1076"/>
        <pc:sldMkLst>
          <pc:docMk/>
          <pc:sldMk cId="3962658959" sldId="354"/>
        </pc:sldMkLst>
        <pc:spChg chg="add mod">
          <ac:chgData name="Kasemir, Kay" userId="054400b3-7951-40c1-99c2-2a9da969a883" providerId="ADAL" clId="{C4AC3270-B16A-549E-93BE-6F71785770FC}" dt="2026-05-14T17:30:05.027" v="3243" actId="1076"/>
          <ac:spMkLst>
            <pc:docMk/>
            <pc:sldMk cId="3962658959" sldId="354"/>
            <ac:spMk id="3" creationId="{5F375DCE-48D3-B724-B26D-F3D396BAFBC8}"/>
          </ac:spMkLst>
        </pc:spChg>
        <pc:spChg chg="mod">
          <ac:chgData name="Kasemir, Kay" userId="054400b3-7951-40c1-99c2-2a9da969a883" providerId="ADAL" clId="{C4AC3270-B16A-549E-93BE-6F71785770FC}" dt="2026-05-14T15:23:22.166" v="1669" actId="20577"/>
          <ac:spMkLst>
            <pc:docMk/>
            <pc:sldMk cId="3962658959" sldId="354"/>
            <ac:spMk id="23554" creationId="{9AFC8274-6F41-776C-09D6-1F34CC10E97F}"/>
          </ac:spMkLst>
        </pc:spChg>
        <pc:spChg chg="mod">
          <ac:chgData name="Kasemir, Kay" userId="054400b3-7951-40c1-99c2-2a9da969a883" providerId="ADAL" clId="{C4AC3270-B16A-549E-93BE-6F71785770FC}" dt="2026-05-14T15:25:40.647" v="1789" actId="20577"/>
          <ac:spMkLst>
            <pc:docMk/>
            <pc:sldMk cId="3962658959" sldId="354"/>
            <ac:spMk id="621571" creationId="{86DA4258-2A7A-A2C0-D3DB-7AA3CA443F75}"/>
          </ac:spMkLst>
        </pc:spChg>
      </pc:sldChg>
      <pc:sldChg chg="addSp delSp modSp add mod">
        <pc:chgData name="Kasemir, Kay" userId="054400b3-7951-40c1-99c2-2a9da969a883" providerId="ADAL" clId="{C4AC3270-B16A-549E-93BE-6F71785770FC}" dt="2026-05-14T17:29:58.673" v="3242" actId="1076"/>
        <pc:sldMkLst>
          <pc:docMk/>
          <pc:sldMk cId="4097309049" sldId="355"/>
        </pc:sldMkLst>
        <pc:spChg chg="add mod">
          <ac:chgData name="Kasemir, Kay" userId="054400b3-7951-40c1-99c2-2a9da969a883" providerId="ADAL" clId="{C4AC3270-B16A-549E-93BE-6F71785770FC}" dt="2026-05-14T17:29:58.673" v="3242" actId="1076"/>
          <ac:spMkLst>
            <pc:docMk/>
            <pc:sldMk cId="4097309049" sldId="355"/>
            <ac:spMk id="3" creationId="{72868083-2C3B-B05D-2D96-3C787D73FDB4}"/>
          </ac:spMkLst>
        </pc:spChg>
        <pc:spChg chg="mod">
          <ac:chgData name="Kasemir, Kay" userId="054400b3-7951-40c1-99c2-2a9da969a883" providerId="ADAL" clId="{C4AC3270-B16A-549E-93BE-6F71785770FC}" dt="2026-05-14T15:26:00.949" v="1794" actId="5793"/>
          <ac:spMkLst>
            <pc:docMk/>
            <pc:sldMk cId="4097309049" sldId="355"/>
            <ac:spMk id="23554" creationId="{A4109831-127E-D419-7FD4-9A4E2B9422A8}"/>
          </ac:spMkLst>
        </pc:spChg>
        <pc:spChg chg="mod">
          <ac:chgData name="Kasemir, Kay" userId="054400b3-7951-40c1-99c2-2a9da969a883" providerId="ADAL" clId="{C4AC3270-B16A-549E-93BE-6F71785770FC}" dt="2026-05-14T16:58:25.004" v="2608" actId="20577"/>
          <ac:spMkLst>
            <pc:docMk/>
            <pc:sldMk cId="4097309049" sldId="355"/>
            <ac:spMk id="621571" creationId="{AE24062F-24CE-0C05-CD98-F389827A9FC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6/11/26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6/11/26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4B8D1AF8-BA6B-5649-8EDC-F2825E531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489B6399-B3EE-7041-B881-22BC09DFF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0A9B7EE1-C98E-DA4A-AFA2-4A4C1D2CE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30D67A2A-7FAA-F84E-91A2-08C8D79BF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D1045013-2D83-1340-9E7B-6A66FD6A5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3594C5EB-14FC-AF41-87E8-82B822CBF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A0757822-D6F7-FC4C-BF1B-98A8653AF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134E5A15-F9CF-184E-8F8F-934B59031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3E777238-5B7F-BA4D-8D70-DC590620BF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74A869F5-0557-CF47-B05A-1B0EA9C867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C05F10F1-6C00-CA43-A1C3-CBE6FCE4C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603D051A-7BF5-B047-88B5-4835A5043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10A985B9-0346-154C-98B9-81C33D5C57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008AFABF-147D-934B-B3C3-1D78881CC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361CC82A-1D3A-4C49-A84B-CA2533768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107C57D9-5D49-A34F-BC2A-4E075FBEC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ED228156-AF21-B047-B450-2B494F76C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FD1C9534-0B76-1442-AC9F-F66926260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584E4EED-CB69-4B4A-82BF-4C6FFEF678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C634CC76-05B0-C84A-8CEB-7090A56FA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9B41ECFF-82AC-0D4B-B3CF-60690F838B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4A11425A-C42B-E54F-A95F-241A2B4A2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096CB934-69F6-1A49-AD8C-D128875AF5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0F9270F6-1F94-5049-86D5-781170C13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668711F9-2BE3-014B-9107-3E4BADDCFD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FFA5FB9-F188-E44F-9E42-11418D449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5617ABB8-2E12-CF4F-AE43-7B2B4ECA18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55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56">
            <a:extLst>
              <a:ext uri="{FF2B5EF4-FFF2-40B4-BE49-F238E27FC236}">
                <a16:creationId xmlns:a16="http://schemas.microsoft.com/office/drawing/2014/main" id="{55BE19A3-113D-5F43-8F79-FAF16B1D65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226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67" y="1354138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8867" y="1354138"/>
            <a:ext cx="53848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56">
            <a:extLst>
              <a:ext uri="{FF2B5EF4-FFF2-40B4-BE49-F238E27FC236}">
                <a16:creationId xmlns:a16="http://schemas.microsoft.com/office/drawing/2014/main" id="{35BF5755-12E5-5243-9AE2-5085B9F151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21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  <p:sldLayoutId id="2147483758" r:id="rId15"/>
    <p:sldLayoutId id="2147483759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Channel Access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 based on material by</a:t>
            </a:r>
            <a:br>
              <a:rPr lang="en-US" dirty="0"/>
            </a:br>
            <a:r>
              <a:rPr lang="en-US" dirty="0"/>
              <a:t>Bob Dalesio (then LANL)</a:t>
            </a:r>
            <a:br>
              <a:rPr lang="en-US" dirty="0"/>
            </a:br>
            <a:r>
              <a:rPr lang="en-US" dirty="0"/>
              <a:t>Ned Arnold (APS)</a:t>
            </a:r>
            <a:br>
              <a:rPr lang="en-US" dirty="0"/>
            </a:br>
            <a:r>
              <a:rPr lang="en-US" dirty="0"/>
              <a:t>Ken Evans (APS)</a:t>
            </a:r>
          </a:p>
          <a:p>
            <a:r>
              <a:rPr lang="en-US"/>
              <a:t>July </a:t>
            </a:r>
            <a:r>
              <a:rPr lang="en-US" dirty="0"/>
              <a:t>2026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Feb.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2">
            <a:extLst>
              <a:ext uri="{FF2B5EF4-FFF2-40B4-BE49-F238E27FC236}">
                <a16:creationId xmlns:a16="http://schemas.microsoft.com/office/drawing/2014/main" id="{5A586C70-F7A4-EA4F-8426-B22625718B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8507E4C2-9ED5-0046-91E4-D3B3B01E20E6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C3B0439E-EC90-8C4F-B266-CB2F2DCA1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How do Clients find Channels?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D8E74-B61D-0BD0-FE38-AFB6DC22A6E7}"/>
              </a:ext>
            </a:extLst>
          </p:cNvPr>
          <p:cNvSpPr txBox="1"/>
          <p:nvPr/>
        </p:nvSpPr>
        <p:spPr>
          <a:xfrm>
            <a:off x="3211286" y="2906486"/>
            <a:ext cx="323678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.. </a:t>
            </a:r>
            <a:r>
              <a:rPr lang="en-US">
                <a:latin typeface="+mn-lt"/>
              </a:rPr>
              <a:t>and </a:t>
            </a:r>
            <a:r>
              <a:rPr lang="en-US" dirty="0">
                <a:latin typeface="+mn-lt"/>
              </a:rPr>
              <a:t>what </a:t>
            </a:r>
            <a:r>
              <a:rPr lang="en-US">
                <a:latin typeface="+mn-lt"/>
              </a:rPr>
              <a:t>happens then?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>
            <a:extLst>
              <a:ext uri="{FF2B5EF4-FFF2-40B4-BE49-F238E27FC236}">
                <a16:creationId xmlns:a16="http://schemas.microsoft.com/office/drawing/2014/main" id="{AF1BF65D-128C-3F4A-B2D5-EA1EC0D7DD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2374957B-4D18-FE40-A60D-489313AC0F58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3CD9ABF-383E-4344-B59E-8E8794273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Internet 101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37BA263-420E-6C41-8F85-D239FD11A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879476"/>
            <a:ext cx="8694737" cy="5783262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User Datagram Protocol (UDP)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Sends a network packet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from one port on one computer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to one or more ports on one or more other computers.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..with one or more listeners on the target ports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Fast!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Checksum: If the packet arrives, it's OK.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Not reliable: Packets get lost, arrive out-of-order, arrive more than once.</a:t>
            </a:r>
          </a:p>
          <a:p>
            <a:r>
              <a:rPr lang="en-US" altLang="en-US" sz="1800" dirty="0">
                <a:ea typeface="ＭＳ Ｐゴシック" panose="020B0600070205080204" pitchFamily="34" charset="-128"/>
              </a:rPr>
              <a:t>Transmission Control Protocol (TCP)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Sends a stream of bytes from one port on one computer to another port on another computer, with exactly one listener on the target port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Reliable: Bytes arrive at the receiver in the correct order.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Basically, adds sequence numbers to UDP packets, </a:t>
            </a:r>
            <a:br>
              <a:rPr lang="en-US" altLang="en-US" sz="1600" dirty="0">
                <a:ea typeface="ＭＳ Ｐゴシック" panose="020B0600070205080204" pitchFamily="34" charset="-128"/>
              </a:rPr>
            </a:br>
            <a:r>
              <a:rPr lang="en-US" altLang="en-US" sz="1600" dirty="0">
                <a:ea typeface="ＭＳ Ｐゴシック" panose="020B0600070205080204" pitchFamily="34" charset="-128"/>
              </a:rPr>
              <a:t>requesting repeats for missing packages.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Slower, and message boundaries get lost: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"Hello Fred!" might arrive as "Hel" &lt;pause&gt; "lo F" &lt;pause&gt; "red!"</a:t>
            </a:r>
          </a:p>
        </p:txBody>
      </p:sp>
    </p:spTree>
  </p:cSld>
  <p:clrMapOvr>
    <a:masterClrMapping/>
  </p:clrMapOvr>
  <p:transition spd="slow" advTm="44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">
            <a:extLst>
              <a:ext uri="{FF2B5EF4-FFF2-40B4-BE49-F238E27FC236}">
                <a16:creationId xmlns:a16="http://schemas.microsoft.com/office/drawing/2014/main" id="{3A887568-7E82-CB4F-929F-AEBE0F62D1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72964B0E-AB6D-A145-859C-630757F12496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7B7D1A2-52AF-CA4E-A173-95AF94E89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 and Connect Procedure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586D659-BB61-6F41-89EA-911142B40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9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AAFD4319-9294-D34D-8627-D3F71BE84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866ABCAF-E1A4-9144-9A2E-9F1AC23BB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363" y="1589088"/>
            <a:ext cx="976312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D9486BAF-4795-A649-9292-5EFF88C97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6" y="1589088"/>
            <a:ext cx="976313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5A56D66F-C5EA-8D42-802E-1B68656E6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76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DAFA23B6-BD50-DD4B-8B1F-54DB51E35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39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934CA5E2-76EC-E84B-8D95-154D5320F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9439" y="4225926"/>
            <a:ext cx="974725" cy="366713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73152" tIns="36576" rIns="73152" bIns="3657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Server</a:t>
            </a:r>
          </a:p>
        </p:txBody>
      </p:sp>
      <p:sp>
        <p:nvSpPr>
          <p:cNvPr id="29706" name="Rectangle 10">
            <a:extLst>
              <a:ext uri="{FF2B5EF4-FFF2-40B4-BE49-F238E27FC236}">
                <a16:creationId xmlns:a16="http://schemas.microsoft.com/office/drawing/2014/main" id="{C2B4CFCB-9301-B441-A461-85B7E37B3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726" y="4241801"/>
            <a:ext cx="976313" cy="366713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IOC</a:t>
            </a:r>
          </a:p>
        </p:txBody>
      </p:sp>
      <p:sp>
        <p:nvSpPr>
          <p:cNvPr id="29707" name="Rectangle 11">
            <a:extLst>
              <a:ext uri="{FF2B5EF4-FFF2-40B4-BE49-F238E27FC236}">
                <a16:creationId xmlns:a16="http://schemas.microsoft.com/office/drawing/2014/main" id="{D78FCF9A-CC6F-C74D-8968-C1AB9C9D6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1" y="4241801"/>
            <a:ext cx="976313" cy="366713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IOC</a:t>
            </a:r>
          </a:p>
        </p:txBody>
      </p:sp>
      <p:sp>
        <p:nvSpPr>
          <p:cNvPr id="29708" name="Rectangle 12">
            <a:extLst>
              <a:ext uri="{FF2B5EF4-FFF2-40B4-BE49-F238E27FC236}">
                <a16:creationId xmlns:a16="http://schemas.microsoft.com/office/drawing/2014/main" id="{DBA7DA96-951A-6140-914D-7CC044268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5186364"/>
            <a:ext cx="839788" cy="36512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46818" tIns="23409" rIns="46818" bIns="23409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Meter</a:t>
            </a:r>
          </a:p>
        </p:txBody>
      </p:sp>
      <p:sp>
        <p:nvSpPr>
          <p:cNvPr id="29709" name="Rectangle 13">
            <a:extLst>
              <a:ext uri="{FF2B5EF4-FFF2-40B4-BE49-F238E27FC236}">
                <a16:creationId xmlns:a16="http://schemas.microsoft.com/office/drawing/2014/main" id="{D5A9F226-48A0-3E46-A397-266B8959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5186364"/>
            <a:ext cx="1689100" cy="36512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46818" tIns="23409" rIns="46818" bIns="23409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Power Supply</a:t>
            </a:r>
          </a:p>
        </p:txBody>
      </p:sp>
      <p:sp>
        <p:nvSpPr>
          <p:cNvPr id="29710" name="Rectangle 14">
            <a:extLst>
              <a:ext uri="{FF2B5EF4-FFF2-40B4-BE49-F238E27FC236}">
                <a16:creationId xmlns:a16="http://schemas.microsoft.com/office/drawing/2014/main" id="{B6A24995-1DDD-BF44-8818-03E033A5A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89" y="5186364"/>
            <a:ext cx="936625" cy="36512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46818" tIns="23409" rIns="46818" bIns="23409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Camera</a:t>
            </a:r>
          </a:p>
        </p:txBody>
      </p:sp>
      <p:cxnSp>
        <p:nvCxnSpPr>
          <p:cNvPr id="29711" name="AutoShape 15">
            <a:extLst>
              <a:ext uri="{FF2B5EF4-FFF2-40B4-BE49-F238E27FC236}">
                <a16:creationId xmlns:a16="http://schemas.microsoft.com/office/drawing/2014/main" id="{EDF76EF3-68E8-0441-8ABF-E4257F37F8BD}"/>
              </a:ext>
            </a:extLst>
          </p:cNvPr>
          <p:cNvCxnSpPr>
            <a:cxnSpLocks noChangeShapeType="1"/>
            <a:stCxn id="29714" idx="2"/>
            <a:endCxn id="29708" idx="0"/>
          </p:cNvCxnSpPr>
          <p:nvPr/>
        </p:nvCxnSpPr>
        <p:spPr bwMode="auto">
          <a:xfrm>
            <a:off x="5265739" y="4605339"/>
            <a:ext cx="3175" cy="56832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2" name="AutoShape 16">
            <a:extLst>
              <a:ext uri="{FF2B5EF4-FFF2-40B4-BE49-F238E27FC236}">
                <a16:creationId xmlns:a16="http://schemas.microsoft.com/office/drawing/2014/main" id="{6AE9AEB6-6BA1-1E46-BA64-23DF222DEDF5}"/>
              </a:ext>
            </a:extLst>
          </p:cNvPr>
          <p:cNvCxnSpPr>
            <a:cxnSpLocks noChangeShapeType="1"/>
            <a:stCxn id="29706" idx="2"/>
            <a:endCxn id="29709" idx="0"/>
          </p:cNvCxnSpPr>
          <p:nvPr/>
        </p:nvCxnSpPr>
        <p:spPr bwMode="auto">
          <a:xfrm>
            <a:off x="6924675" y="4621213"/>
            <a:ext cx="1588" cy="55245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13" name="AutoShape 17">
            <a:extLst>
              <a:ext uri="{FF2B5EF4-FFF2-40B4-BE49-F238E27FC236}">
                <a16:creationId xmlns:a16="http://schemas.microsoft.com/office/drawing/2014/main" id="{05ED2E65-8572-2746-AEF6-BEC9AAFC9B80}"/>
              </a:ext>
            </a:extLst>
          </p:cNvPr>
          <p:cNvCxnSpPr>
            <a:cxnSpLocks noChangeShapeType="1"/>
            <a:stCxn id="29707" idx="2"/>
            <a:endCxn id="29710" idx="0"/>
          </p:cNvCxnSpPr>
          <p:nvPr/>
        </p:nvCxnSpPr>
        <p:spPr bwMode="auto">
          <a:xfrm>
            <a:off x="8585200" y="4621213"/>
            <a:ext cx="0" cy="552450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4" name="Rectangle 18">
            <a:extLst>
              <a:ext uri="{FF2B5EF4-FFF2-40B4-BE49-F238E27FC236}">
                <a16:creationId xmlns:a16="http://schemas.microsoft.com/office/drawing/2014/main" id="{EB478B0A-53B2-6F45-9D84-BBF94F053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4225926"/>
            <a:ext cx="976312" cy="366713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IOC</a:t>
            </a:r>
          </a:p>
        </p:txBody>
      </p:sp>
      <p:grpSp>
        <p:nvGrpSpPr>
          <p:cNvPr id="629779" name="Group 19">
            <a:extLst>
              <a:ext uri="{FF2B5EF4-FFF2-40B4-BE49-F238E27FC236}">
                <a16:creationId xmlns:a16="http://schemas.microsoft.com/office/drawing/2014/main" id="{D6D9B26C-ECF4-5141-827B-7A6BF0C7E58F}"/>
              </a:ext>
            </a:extLst>
          </p:cNvPr>
          <p:cNvGrpSpPr>
            <a:grpSpLocks/>
          </p:cNvGrpSpPr>
          <p:nvPr/>
        </p:nvGrpSpPr>
        <p:grpSpPr bwMode="auto">
          <a:xfrm>
            <a:off x="4465639" y="1982788"/>
            <a:ext cx="2916237" cy="2246312"/>
            <a:chOff x="1853" y="1249"/>
            <a:chExt cx="1837" cy="1415"/>
          </a:xfrm>
        </p:grpSpPr>
        <p:sp>
          <p:nvSpPr>
            <p:cNvPr id="29734" name="Text Box 20">
              <a:extLst>
                <a:ext uri="{FF2B5EF4-FFF2-40B4-BE49-F238E27FC236}">
                  <a16:creationId xmlns:a16="http://schemas.microsoft.com/office/drawing/2014/main" id="{D4EF6540-546C-CB41-A097-89815C009F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9" y="1386"/>
              <a:ext cx="1261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3. TCP Connection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Let</a:t>
              </a:r>
              <a:r>
                <a:rPr lang="ja-JP" altLang="en-US" sz="1600">
                  <a:solidFill>
                    <a:schemeClr val="tx1"/>
                  </a:solidFill>
                </a:rPr>
                <a:t>’</a:t>
              </a:r>
              <a:r>
                <a:rPr lang="en-US" altLang="ja-JP" sz="1600">
                  <a:solidFill>
                    <a:schemeClr val="tx1"/>
                  </a:solidFill>
                </a:rPr>
                <a:t>s talk !</a:t>
              </a:r>
              <a:endParaRPr lang="en-US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29735" name="AutoShape 21">
              <a:extLst>
                <a:ext uri="{FF2B5EF4-FFF2-40B4-BE49-F238E27FC236}">
                  <a16:creationId xmlns:a16="http://schemas.microsoft.com/office/drawing/2014/main" id="{65A6941C-0DD6-8142-9FF5-39C29734A5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853" y="1249"/>
              <a:ext cx="1549" cy="141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9782" name="Group 22">
            <a:extLst>
              <a:ext uri="{FF2B5EF4-FFF2-40B4-BE49-F238E27FC236}">
                <a16:creationId xmlns:a16="http://schemas.microsoft.com/office/drawing/2014/main" id="{053BF184-AB42-B34B-A6BA-21D648503603}"/>
              </a:ext>
            </a:extLst>
          </p:cNvPr>
          <p:cNvGrpSpPr>
            <a:grpSpLocks/>
          </p:cNvGrpSpPr>
          <p:nvPr/>
        </p:nvGrpSpPr>
        <p:grpSpPr bwMode="auto">
          <a:xfrm>
            <a:off x="3113088" y="1965326"/>
            <a:ext cx="7129462" cy="2644775"/>
            <a:chOff x="1001" y="1238"/>
            <a:chExt cx="4491" cy="1666"/>
          </a:xfrm>
        </p:grpSpPr>
        <p:grpSp>
          <p:nvGrpSpPr>
            <p:cNvPr id="29722" name="Group 23">
              <a:extLst>
                <a:ext uri="{FF2B5EF4-FFF2-40B4-BE49-F238E27FC236}">
                  <a16:creationId xmlns:a16="http://schemas.microsoft.com/office/drawing/2014/main" id="{C7A199BC-0CBB-CF49-A277-0CC06870D1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2" y="1238"/>
              <a:ext cx="4180" cy="1424"/>
              <a:chOff x="1312" y="1238"/>
              <a:chExt cx="4180" cy="1424"/>
            </a:xfrm>
          </p:grpSpPr>
          <p:grpSp>
            <p:nvGrpSpPr>
              <p:cNvPr id="29728" name="Group 24">
                <a:extLst>
                  <a:ext uri="{FF2B5EF4-FFF2-40B4-BE49-F238E27FC236}">
                    <a16:creationId xmlns:a16="http://schemas.microsoft.com/office/drawing/2014/main" id="{9C7B2EAF-6170-144E-ABBA-EF7D9C25E1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12" y="1238"/>
                <a:ext cx="3136" cy="1424"/>
                <a:chOff x="266" y="1944"/>
                <a:chExt cx="3136" cy="1424"/>
              </a:xfrm>
            </p:grpSpPr>
            <p:cxnSp>
              <p:nvCxnSpPr>
                <p:cNvPr id="29730" name="AutoShape 25">
                  <a:extLst>
                    <a:ext uri="{FF2B5EF4-FFF2-40B4-BE49-F238E27FC236}">
                      <a16:creationId xmlns:a16="http://schemas.microsoft.com/office/drawing/2014/main" id="{F74AEB59-37CD-E84A-AF70-CEB5688782F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266" y="1944"/>
                  <a:ext cx="531" cy="1414"/>
                </a:xfrm>
                <a:prstGeom prst="straightConnector1">
                  <a:avLst/>
                </a:prstGeom>
                <a:noFill/>
                <a:ln w="25400">
                  <a:solidFill>
                    <a:srgbClr val="ED181E"/>
                  </a:solidFill>
                  <a:prstDash val="lg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731" name="AutoShape 26">
                  <a:extLst>
                    <a:ext uri="{FF2B5EF4-FFF2-40B4-BE49-F238E27FC236}">
                      <a16:creationId xmlns:a16="http://schemas.microsoft.com/office/drawing/2014/main" id="{FCEA7D3D-255C-C549-A646-E65A156E27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797" y="1944"/>
                  <a:ext cx="514" cy="1414"/>
                </a:xfrm>
                <a:prstGeom prst="straightConnector1">
                  <a:avLst/>
                </a:prstGeom>
                <a:noFill/>
                <a:ln w="25400">
                  <a:solidFill>
                    <a:srgbClr val="ED181E"/>
                  </a:solidFill>
                  <a:prstDash val="lgDash"/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732" name="AutoShape 27">
                  <a:extLst>
                    <a:ext uri="{FF2B5EF4-FFF2-40B4-BE49-F238E27FC236}">
                      <a16:creationId xmlns:a16="http://schemas.microsoft.com/office/drawing/2014/main" id="{F360E3C2-BF39-DB4E-B009-7BF51D1A1A1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97" y="1944"/>
                  <a:ext cx="2605" cy="1424"/>
                </a:xfrm>
                <a:prstGeom prst="straightConnector1">
                  <a:avLst/>
                </a:prstGeom>
                <a:noFill/>
                <a:ln w="25400">
                  <a:solidFill>
                    <a:srgbClr val="ED181E"/>
                  </a:solidFill>
                  <a:prstDash val="lgDash"/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733" name="AutoShape 28">
                  <a:extLst>
                    <a:ext uri="{FF2B5EF4-FFF2-40B4-BE49-F238E27FC236}">
                      <a16:creationId xmlns:a16="http://schemas.microsoft.com/office/drawing/2014/main" id="{FFAF4BEA-48E3-B348-9AA9-80B19377C18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97" y="1944"/>
                  <a:ext cx="1559" cy="1424"/>
                </a:xfrm>
                <a:prstGeom prst="straightConnector1">
                  <a:avLst/>
                </a:prstGeom>
                <a:noFill/>
                <a:ln w="25400">
                  <a:solidFill>
                    <a:srgbClr val="ED181E"/>
                  </a:solidFill>
                  <a:prstDash val="lgDash"/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9729" name="Text Box 29">
                <a:extLst>
                  <a:ext uri="{FF2B5EF4-FFF2-40B4-BE49-F238E27FC236}">
                    <a16:creationId xmlns:a16="http://schemas.microsoft.com/office/drawing/2014/main" id="{000EBDFA-4CE0-C940-B9D2-417CD85E0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2" y="1902"/>
                <a:ext cx="2190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lnSpc>
                    <a:spcPct val="90000"/>
                  </a:lnSpc>
                  <a:spcBef>
                    <a:spcPct val="6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8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914400" indent="-457200">
                  <a:lnSpc>
                    <a:spcPct val="90000"/>
                  </a:lnSpc>
                  <a:spcBef>
                    <a:spcPct val="35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371600" indent="-457200">
                  <a:lnSpc>
                    <a:spcPct val="90000"/>
                  </a:lnSpc>
                  <a:spcBef>
                    <a:spcPct val="25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828800" indent="-457200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286000" indent="-457200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743200" indent="-4572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3200400" indent="-4572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657600" indent="-4572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4114800" indent="-4572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FontTx/>
                  <a:buAutoNum type="arabicPeriod"/>
                </a:pPr>
                <a:r>
                  <a:rPr lang="en-US" altLang="en-US" sz="1600">
                    <a:solidFill>
                      <a:srgbClr val="ED181E"/>
                    </a:solidFill>
                  </a:rPr>
                  <a:t>UDP </a:t>
                </a:r>
                <a:r>
                  <a:rPr lang="en-US" altLang="en-US" sz="1600" i="1">
                    <a:solidFill>
                      <a:srgbClr val="ED181E"/>
                    </a:solidFill>
                  </a:rPr>
                  <a:t>Broadcast</a:t>
                </a:r>
                <a:r>
                  <a:rPr lang="en-US" altLang="en-US" sz="1600">
                    <a:solidFill>
                      <a:srgbClr val="ED181E"/>
                    </a:solidFill>
                  </a:rPr>
                  <a:t> Sequence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600">
                    <a:solidFill>
                      <a:srgbClr val="ED181E"/>
                    </a:solidFill>
                  </a:rPr>
                  <a:t>Who has it ?</a:t>
                </a:r>
              </a:p>
            </p:txBody>
          </p:sp>
        </p:grpSp>
        <p:grpSp>
          <p:nvGrpSpPr>
            <p:cNvPr id="29723" name="Group 30">
              <a:extLst>
                <a:ext uri="{FF2B5EF4-FFF2-40B4-BE49-F238E27FC236}">
                  <a16:creationId xmlns:a16="http://schemas.microsoft.com/office/drawing/2014/main" id="{1482DAF2-72CE-ED4A-9FB7-229F317D81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1" y="2663"/>
              <a:ext cx="3750" cy="241"/>
              <a:chOff x="1101" y="2758"/>
              <a:chExt cx="3750" cy="241"/>
            </a:xfrm>
          </p:grpSpPr>
          <p:sp>
            <p:nvSpPr>
              <p:cNvPr id="29724" name="Rectangle 31">
                <a:extLst>
                  <a:ext uri="{FF2B5EF4-FFF2-40B4-BE49-F238E27FC236}">
                    <a16:creationId xmlns:a16="http://schemas.microsoft.com/office/drawing/2014/main" id="{C2E49B41-8477-1743-B903-BF756BA1B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" y="2758"/>
                <a:ext cx="614" cy="231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36576" rIns="73152" bIns="36576" anchor="ctr"/>
              <a:lstStyle>
                <a:lvl1pPr defTabSz="731838">
                  <a:lnSpc>
                    <a:spcPct val="90000"/>
                  </a:lnSpc>
                  <a:spcBef>
                    <a:spcPct val="6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8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731838">
                  <a:lnSpc>
                    <a:spcPct val="90000"/>
                  </a:lnSpc>
                  <a:spcBef>
                    <a:spcPct val="35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731838">
                  <a:lnSpc>
                    <a:spcPct val="90000"/>
                  </a:lnSpc>
                  <a:spcBef>
                    <a:spcPct val="25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731838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731838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900">
                    <a:solidFill>
                      <a:srgbClr val="ED181E"/>
                    </a:solidFill>
                    <a:latin typeface="Times New Roman" panose="02020603050405020304" pitchFamily="18" charset="0"/>
                  </a:rPr>
                  <a:t>Check</a:t>
                </a:r>
              </a:p>
            </p:txBody>
          </p:sp>
          <p:sp>
            <p:nvSpPr>
              <p:cNvPr id="29725" name="Rectangle 32">
                <a:extLst>
                  <a:ext uri="{FF2B5EF4-FFF2-40B4-BE49-F238E27FC236}">
                    <a16:creationId xmlns:a16="http://schemas.microsoft.com/office/drawing/2014/main" id="{1C8B15A3-D67B-CF40-B65A-40EDA6A35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0" y="2768"/>
                <a:ext cx="615" cy="231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8522" tIns="29261" rIns="58522" bIns="29261" anchor="ctr"/>
              <a:lstStyle>
                <a:lvl1pPr defTabSz="731838">
                  <a:lnSpc>
                    <a:spcPct val="90000"/>
                  </a:lnSpc>
                  <a:spcBef>
                    <a:spcPct val="6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8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731838">
                  <a:lnSpc>
                    <a:spcPct val="90000"/>
                  </a:lnSpc>
                  <a:spcBef>
                    <a:spcPct val="35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731838">
                  <a:lnSpc>
                    <a:spcPct val="90000"/>
                  </a:lnSpc>
                  <a:spcBef>
                    <a:spcPct val="25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731838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731838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900">
                    <a:solidFill>
                      <a:srgbClr val="ED181E"/>
                    </a:solidFill>
                    <a:latin typeface="Times New Roman" panose="02020603050405020304" pitchFamily="18" charset="0"/>
                  </a:rPr>
                  <a:t>Check</a:t>
                </a:r>
              </a:p>
            </p:txBody>
          </p:sp>
          <p:sp>
            <p:nvSpPr>
              <p:cNvPr id="29726" name="Rectangle 33">
                <a:extLst>
                  <a:ext uri="{FF2B5EF4-FFF2-40B4-BE49-F238E27FC236}">
                    <a16:creationId xmlns:a16="http://schemas.microsoft.com/office/drawing/2014/main" id="{23ED3777-99CC-5748-82D4-ABEBDDFA3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6" y="2768"/>
                <a:ext cx="615" cy="231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8522" tIns="29261" rIns="58522" bIns="29261" anchor="ctr"/>
              <a:lstStyle>
                <a:lvl1pPr defTabSz="731838">
                  <a:lnSpc>
                    <a:spcPct val="90000"/>
                  </a:lnSpc>
                  <a:spcBef>
                    <a:spcPct val="6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8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731838">
                  <a:lnSpc>
                    <a:spcPct val="90000"/>
                  </a:lnSpc>
                  <a:spcBef>
                    <a:spcPct val="35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731838">
                  <a:lnSpc>
                    <a:spcPct val="90000"/>
                  </a:lnSpc>
                  <a:spcBef>
                    <a:spcPct val="25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731838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731838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900">
                    <a:solidFill>
                      <a:srgbClr val="ED181E"/>
                    </a:solidFill>
                    <a:latin typeface="Times New Roman" panose="02020603050405020304" pitchFamily="18" charset="0"/>
                  </a:rPr>
                  <a:t>Check</a:t>
                </a:r>
              </a:p>
            </p:txBody>
          </p:sp>
          <p:sp>
            <p:nvSpPr>
              <p:cNvPr id="29727" name="Rectangle 34">
                <a:extLst>
                  <a:ext uri="{FF2B5EF4-FFF2-40B4-BE49-F238E27FC236}">
                    <a16:creationId xmlns:a16="http://schemas.microsoft.com/office/drawing/2014/main" id="{B17E2134-27D7-4A41-A8F7-FF282957D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5" y="2758"/>
                <a:ext cx="615" cy="231"/>
              </a:xfrm>
              <a:prstGeom prst="rect">
                <a:avLst/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8522" tIns="29261" rIns="58522" bIns="29261" anchor="ctr"/>
              <a:lstStyle>
                <a:lvl1pPr defTabSz="731838">
                  <a:lnSpc>
                    <a:spcPct val="90000"/>
                  </a:lnSpc>
                  <a:spcBef>
                    <a:spcPct val="6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8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defTabSz="731838">
                  <a:lnSpc>
                    <a:spcPct val="90000"/>
                  </a:lnSpc>
                  <a:spcBef>
                    <a:spcPct val="35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defTabSz="731838">
                  <a:lnSpc>
                    <a:spcPct val="90000"/>
                  </a:lnSpc>
                  <a:spcBef>
                    <a:spcPct val="25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defTabSz="731838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defTabSz="731838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731838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1900">
                    <a:solidFill>
                      <a:srgbClr val="ED181E"/>
                    </a:solidFill>
                    <a:latin typeface="Times New Roman" panose="02020603050405020304" pitchFamily="18" charset="0"/>
                  </a:rPr>
                  <a:t>Check</a:t>
                </a:r>
              </a:p>
            </p:txBody>
          </p:sp>
        </p:grpSp>
      </p:grpSp>
      <p:grpSp>
        <p:nvGrpSpPr>
          <p:cNvPr id="629795" name="Group 35">
            <a:extLst>
              <a:ext uri="{FF2B5EF4-FFF2-40B4-BE49-F238E27FC236}">
                <a16:creationId xmlns:a16="http://schemas.microsoft.com/office/drawing/2014/main" id="{DEF7E9B4-F397-5A41-B4E3-AA77DAC419BA}"/>
              </a:ext>
            </a:extLst>
          </p:cNvPr>
          <p:cNvGrpSpPr>
            <a:grpSpLocks/>
          </p:cNvGrpSpPr>
          <p:nvPr/>
        </p:nvGrpSpPr>
        <p:grpSpPr bwMode="auto">
          <a:xfrm>
            <a:off x="4146550" y="1987550"/>
            <a:ext cx="3309938" cy="2679700"/>
            <a:chOff x="1652" y="1252"/>
            <a:chExt cx="2085" cy="1688"/>
          </a:xfrm>
        </p:grpSpPr>
        <p:grpSp>
          <p:nvGrpSpPr>
            <p:cNvPr id="29718" name="Group 36">
              <a:extLst>
                <a:ext uri="{FF2B5EF4-FFF2-40B4-BE49-F238E27FC236}">
                  <a16:creationId xmlns:a16="http://schemas.microsoft.com/office/drawing/2014/main" id="{367F110D-A0BD-EA4B-9FD9-6E9D28DC33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2" y="1252"/>
              <a:ext cx="1760" cy="1424"/>
              <a:chOff x="1652" y="1252"/>
              <a:chExt cx="1760" cy="1424"/>
            </a:xfrm>
          </p:grpSpPr>
          <p:sp>
            <p:nvSpPr>
              <p:cNvPr id="29720" name="Text Box 37">
                <a:extLst>
                  <a:ext uri="{FF2B5EF4-FFF2-40B4-BE49-F238E27FC236}">
                    <a16:creationId xmlns:a16="http://schemas.microsoft.com/office/drawing/2014/main" id="{9BEB1906-4E7D-1646-9F48-A21354A586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2" y="1939"/>
                <a:ext cx="925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ct val="6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8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35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sz="24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sz="2000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Arial" panose="020B0604020202020204" pitchFamily="34" charset="0"/>
                  <a:buChar char="–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0000"/>
                  </a:spcBef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01673E"/>
                  </a:buClr>
                  <a:buFont typeface="Symbol" pitchFamily="2" charset="2"/>
                  <a:buChar char="·"/>
                  <a:defRPr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600">
                    <a:solidFill>
                      <a:srgbClr val="009900"/>
                    </a:solidFill>
                  </a:rPr>
                  <a:t>2. UDP Reply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600">
                    <a:solidFill>
                      <a:srgbClr val="009900"/>
                    </a:solidFill>
                  </a:rPr>
                  <a:t>I have it !</a:t>
                </a:r>
              </a:p>
            </p:txBody>
          </p:sp>
          <p:cxnSp>
            <p:nvCxnSpPr>
              <p:cNvPr id="29721" name="AutoShape 38">
                <a:extLst>
                  <a:ext uri="{FF2B5EF4-FFF2-40B4-BE49-F238E27FC236}">
                    <a16:creationId xmlns:a16="http://schemas.microsoft.com/office/drawing/2014/main" id="{7E4FFCBE-532B-8949-96C8-52F8A7C314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1853" y="1252"/>
                <a:ext cx="1559" cy="1424"/>
              </a:xfrm>
              <a:prstGeom prst="straightConnector1">
                <a:avLst/>
              </a:prstGeom>
              <a:noFill/>
              <a:ln w="25400">
                <a:solidFill>
                  <a:srgbClr val="00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719" name="Rectangle 39">
              <a:extLst>
                <a:ext uri="{FF2B5EF4-FFF2-40B4-BE49-F238E27FC236}">
                  <a16:creationId xmlns:a16="http://schemas.microsoft.com/office/drawing/2014/main" id="{B3E208B5-F041-114C-BDFE-72011C837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" y="2638"/>
              <a:ext cx="675" cy="30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8522" tIns="29261" rIns="58522" bIns="29261" anchor="ctr"/>
            <a:lstStyle>
              <a:lvl1pPr defTabSz="731838"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31838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31838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31838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31838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31838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31838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31838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31838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IOC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>
            <a:extLst>
              <a:ext uri="{FF2B5EF4-FFF2-40B4-BE49-F238E27FC236}">
                <a16:creationId xmlns:a16="http://schemas.microsoft.com/office/drawing/2014/main" id="{CCEA783D-23FD-294F-A924-4264405982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BFAC8C8C-15BA-6147-9456-F944E59FCE0B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3422465-07F3-544B-9343-C9025BAA6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 Request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9814D1C-2EF4-4045-B3CA-816A12BFE6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6414" y="809626"/>
            <a:ext cx="8637587" cy="5154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A search request consists of a sequence of UDP packets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Per default: Broadcast to the local subnet.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Basically plug-and-play when you get started.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Or to IP addresses listed in EPICS_CA_ADDR_LIST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Most routers don’t forward broadcasts!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You must add 'other' subnets or specific IOCs off the local subnet to that environment variable!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Starts with a small interval (0.1 s)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Doubles each time, until reaching 5 minute intervals. 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Stops when it gets a response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Wakes again on "beacon anomaly" (details follow later)</a:t>
            </a:r>
          </a:p>
          <a:p>
            <a:pPr lvl="2">
              <a:lnSpc>
                <a:spcPct val="8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CA Servers check each search packet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Usually connects on the first packet or the first few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But non-existent PVs waste network bandwidth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Try to eliminate them!</a:t>
            </a:r>
          </a:p>
        </p:txBody>
      </p:sp>
      <p:grpSp>
        <p:nvGrpSpPr>
          <p:cNvPr id="31748" name="Group 4">
            <a:extLst>
              <a:ext uri="{FF2B5EF4-FFF2-40B4-BE49-F238E27FC236}">
                <a16:creationId xmlns:a16="http://schemas.microsoft.com/office/drawing/2014/main" id="{BDACCB0A-EF04-6B4E-9D5C-0D3224D1F745}"/>
              </a:ext>
            </a:extLst>
          </p:cNvPr>
          <p:cNvGrpSpPr>
            <a:grpSpLocks/>
          </p:cNvGrpSpPr>
          <p:nvPr/>
        </p:nvGrpSpPr>
        <p:grpSpPr bwMode="auto">
          <a:xfrm>
            <a:off x="2874202" y="4403217"/>
            <a:ext cx="5068887" cy="76200"/>
            <a:chOff x="1248" y="3264"/>
            <a:chExt cx="3193" cy="48"/>
          </a:xfrm>
        </p:grpSpPr>
        <p:sp>
          <p:nvSpPr>
            <p:cNvPr id="31749" name="AutoShape 5">
              <a:extLst>
                <a:ext uri="{FF2B5EF4-FFF2-40B4-BE49-F238E27FC236}">
                  <a16:creationId xmlns:a16="http://schemas.microsoft.com/office/drawing/2014/main" id="{C6C56657-0FC0-634C-A779-DD383758D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264"/>
              <a:ext cx="48" cy="4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1750" name="AutoShape 6">
              <a:extLst>
                <a:ext uri="{FF2B5EF4-FFF2-40B4-BE49-F238E27FC236}">
                  <a16:creationId xmlns:a16="http://schemas.microsoft.com/office/drawing/2014/main" id="{DB8B8BDE-32AC-A148-A840-97809F5C2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264"/>
              <a:ext cx="48" cy="4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1751" name="AutoShape 7">
              <a:extLst>
                <a:ext uri="{FF2B5EF4-FFF2-40B4-BE49-F238E27FC236}">
                  <a16:creationId xmlns:a16="http://schemas.microsoft.com/office/drawing/2014/main" id="{294404E1-DCF9-2B43-9494-696F31B66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264"/>
              <a:ext cx="48" cy="4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1752" name="AutoShape 8">
              <a:extLst>
                <a:ext uri="{FF2B5EF4-FFF2-40B4-BE49-F238E27FC236}">
                  <a16:creationId xmlns:a16="http://schemas.microsoft.com/office/drawing/2014/main" id="{4782AAFC-224E-7448-BB86-B6CDC1467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48" cy="4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1753" name="AutoShape 9">
              <a:extLst>
                <a:ext uri="{FF2B5EF4-FFF2-40B4-BE49-F238E27FC236}">
                  <a16:creationId xmlns:a16="http://schemas.microsoft.com/office/drawing/2014/main" id="{A64F5445-D72C-314B-9464-A878131AC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264"/>
              <a:ext cx="48" cy="4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1754" name="AutoShape 10">
              <a:extLst>
                <a:ext uri="{FF2B5EF4-FFF2-40B4-BE49-F238E27FC236}">
                  <a16:creationId xmlns:a16="http://schemas.microsoft.com/office/drawing/2014/main" id="{BB50E66A-459A-8D4F-886F-67A7C03D5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264"/>
              <a:ext cx="48" cy="4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31755" name="Line 11">
              <a:extLst>
                <a:ext uri="{FF2B5EF4-FFF2-40B4-BE49-F238E27FC236}">
                  <a16:creationId xmlns:a16="http://schemas.microsoft.com/office/drawing/2014/main" id="{FF0BB322-4C70-4F41-9581-2C725DA070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3" y="3289"/>
              <a:ext cx="31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AutoShape 12">
              <a:extLst>
                <a:ext uri="{FF2B5EF4-FFF2-40B4-BE49-F238E27FC236}">
                  <a16:creationId xmlns:a16="http://schemas.microsoft.com/office/drawing/2014/main" id="{86CE6EF9-813B-1E42-AB84-B311C3231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264"/>
              <a:ext cx="48" cy="48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A9A42D-0507-7A4B-85AE-FA2F6737A6F8}"/>
              </a:ext>
            </a:extLst>
          </p:cNvPr>
          <p:cNvGrpSpPr/>
          <p:nvPr/>
        </p:nvGrpSpPr>
        <p:grpSpPr>
          <a:xfrm>
            <a:off x="9601503" y="2552062"/>
            <a:ext cx="2486897" cy="2507618"/>
            <a:chOff x="9183487" y="4336338"/>
            <a:chExt cx="2486897" cy="2507618"/>
          </a:xfrm>
        </p:grpSpPr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1285E8B9-38DB-9E48-BF59-079862380ECD}"/>
                </a:ext>
              </a:extLst>
            </p:cNvPr>
            <p:cNvSpPr/>
            <p:nvPr/>
          </p:nvSpPr>
          <p:spPr>
            <a:xfrm rot="16200000" flipH="1">
              <a:off x="9192749" y="5105924"/>
              <a:ext cx="2050007" cy="510836"/>
            </a:xfrm>
            <a:prstGeom prst="arc">
              <a:avLst/>
            </a:prstGeom>
            <a:noFill/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59F8F9A-6627-0244-86B7-67DB0163168B}"/>
                </a:ext>
              </a:extLst>
            </p:cNvPr>
            <p:cNvGrpSpPr/>
            <p:nvPr/>
          </p:nvGrpSpPr>
          <p:grpSpPr>
            <a:xfrm>
              <a:off x="9183487" y="4854804"/>
              <a:ext cx="2486897" cy="1989152"/>
              <a:chOff x="9183487" y="4854804"/>
              <a:chExt cx="2486897" cy="1989152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045C10A-553D-6E44-AE68-649F4F2F96BE}"/>
                  </a:ext>
                </a:extLst>
              </p:cNvPr>
              <p:cNvCxnSpPr/>
              <p:nvPr/>
            </p:nvCxnSpPr>
            <p:spPr>
              <a:xfrm>
                <a:off x="9521072" y="6542202"/>
                <a:ext cx="2149312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7FC3544E-E371-EA4C-948D-CFCD9CB79E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21072" y="4854804"/>
                <a:ext cx="0" cy="168739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B906908-16C4-2A45-82AD-A291B37FBBA8}"/>
                  </a:ext>
                </a:extLst>
              </p:cNvPr>
              <p:cNvCxnSpPr>
                <a:cxnSpLocks/>
                <a:stCxn id="25" idx="2"/>
              </p:cNvCxnSpPr>
              <p:nvPr/>
            </p:nvCxnSpPr>
            <p:spPr>
              <a:xfrm>
                <a:off x="10217753" y="6386346"/>
                <a:ext cx="123581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238FF10-6667-5C4D-AC20-5AEFA44FF0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09846" y="6386346"/>
                <a:ext cx="444773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C84C386-0201-A045-A5B6-63C92D4ED1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54619" y="5354425"/>
                <a:ext cx="1" cy="1031921"/>
              </a:xfrm>
              <a:prstGeom prst="line">
                <a:avLst/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43EC465-165C-104D-8AB9-1794FF9DCD6D}"/>
                  </a:ext>
                </a:extLst>
              </p:cNvPr>
              <p:cNvSpPr txBox="1"/>
              <p:nvPr/>
            </p:nvSpPr>
            <p:spPr>
              <a:xfrm rot="16200000">
                <a:off x="8859135" y="5551968"/>
                <a:ext cx="10180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Searches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6E6DAC9-DF3F-E04D-A38B-A84B9665C5B2}"/>
                  </a:ext>
                </a:extLst>
              </p:cNvPr>
              <p:cNvSpPr txBox="1"/>
              <p:nvPr/>
            </p:nvSpPr>
            <p:spPr>
              <a:xfrm>
                <a:off x="10280795" y="6474624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Time</a:t>
                </a:r>
              </a:p>
            </p:txBody>
          </p:sp>
        </p:grpSp>
      </p:grp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>
            <a:extLst>
              <a:ext uri="{FF2B5EF4-FFF2-40B4-BE49-F238E27FC236}">
                <a16:creationId xmlns:a16="http://schemas.microsoft.com/office/drawing/2014/main" id="{5264F942-7906-6B4F-B318-6D4654FF16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DB34D73F-8BF1-AB4B-B500-1F52108C9E67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E6B0DF87-3C03-FC40-AB94-BBA4BF1C1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Important Environment Variables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2DA71B9-054B-254E-AFAE-2E2ACB46D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4415" y="1020082"/>
            <a:ext cx="9882414" cy="5432425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EPICS_CA_ADDR_LIST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Determines where to search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Is a list (separated by spaces)</a:t>
            </a:r>
          </a:p>
          <a:p>
            <a:pPr lvl="2"/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123.45.1.255 123.45.2.14 123.45.2.108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Default is broadcast addresses of all interfaces on the host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Works when servers are on same subnet as Clients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Broadcast address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Goes to all servers on a subnet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Example: 123.45.1.255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Use `ifconfig –a` or `</a:t>
            </a:r>
            <a:r>
              <a:rPr lang="en-US" altLang="en-US" dirty="0" err="1">
                <a:ea typeface="ＭＳ Ｐゴシック" panose="020B0600070205080204" pitchFamily="34" charset="-128"/>
              </a:rPr>
              <a:t>ip</a:t>
            </a:r>
            <a:r>
              <a:rPr lang="en-US" altLang="en-US" dirty="0">
                <a:ea typeface="ＭＳ Ｐゴシック" panose="020B0600070205080204" pitchFamily="34" charset="-128"/>
              </a:rPr>
              <a:t> address` to find it on Linux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EPICS_CA_AUTO_ADDR_LIST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YES: Include default addresses in searches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NO: Do not search on default addresses, only use EPICA_CA_ADDR_LIST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If you set EPICS_CA_ADDR_LIST, usually set this to NO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2">
            <a:extLst>
              <a:ext uri="{FF2B5EF4-FFF2-40B4-BE49-F238E27FC236}">
                <a16:creationId xmlns:a16="http://schemas.microsoft.com/office/drawing/2014/main" id="{88265FF8-48D0-5746-BA1E-9CF58E32FD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E1157E2C-41E3-1849-9BF3-20B8457A13F1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40FE036F-16A1-3B4D-8A0B-FA0A22C99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EPICS_CA_ADDR_LIST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8608735-A3BC-A94B-857A-A9189EBBF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5439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EDM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676A018C-C405-3843-A062-9A4D489CB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1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  <a:latin typeface="Times New Roman" panose="02020603050405020304" pitchFamily="18" charset="0"/>
              </a:rPr>
              <a:t>CSS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86E440AA-A7AD-AA4A-9FAE-842C80D99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363" y="1589088"/>
            <a:ext cx="976312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FDE10355-753A-AA4D-9799-7C99076DC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6" y="1589088"/>
            <a:ext cx="976313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D49B19C6-1466-3247-B956-6DFF771D1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76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F07956B1-8525-094F-B9F3-E088CA56A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39" y="1589088"/>
            <a:ext cx="974725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23970" tIns="11986" rIns="23970" bIns="1198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  <a:latin typeface="Times New Roman" panose="02020603050405020304" pitchFamily="18" charset="0"/>
              </a:rPr>
              <a:t>python</a:t>
            </a:r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31852814-4945-C64B-AF5D-E387B3544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6" y="4225925"/>
            <a:ext cx="1350963" cy="7937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73152" tIns="36576" rIns="73152" bIns="36576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CA Server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123.45.1.1</a:t>
            </a: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1728B6DE-0D91-934F-824E-E2E53D1FD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4251325"/>
            <a:ext cx="1214438" cy="7937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IOC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123.45.2.1</a:t>
            </a:r>
            <a:endParaRPr lang="en-US" altLang="en-US" sz="19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51" name="Rectangle 18">
            <a:extLst>
              <a:ext uri="{FF2B5EF4-FFF2-40B4-BE49-F238E27FC236}">
                <a16:creationId xmlns:a16="http://schemas.microsoft.com/office/drawing/2014/main" id="{CF80F223-B584-A648-9EEA-75BC1761C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4225925"/>
            <a:ext cx="1214438" cy="7937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IOC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123.45.1.2</a:t>
            </a:r>
          </a:p>
        </p:txBody>
      </p:sp>
      <p:cxnSp>
        <p:nvCxnSpPr>
          <p:cNvPr id="35852" name="AutoShape 19">
            <a:extLst>
              <a:ext uri="{FF2B5EF4-FFF2-40B4-BE49-F238E27FC236}">
                <a16:creationId xmlns:a16="http://schemas.microsoft.com/office/drawing/2014/main" id="{1916603A-ABC0-8242-9DB1-1BBAA4357B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06801" y="1965326"/>
            <a:ext cx="842963" cy="2244725"/>
          </a:xfrm>
          <a:prstGeom prst="straightConnector1">
            <a:avLst/>
          </a:prstGeom>
          <a:noFill/>
          <a:ln w="25400">
            <a:solidFill>
              <a:srgbClr val="ED181E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3" name="AutoShape 20">
            <a:extLst>
              <a:ext uri="{FF2B5EF4-FFF2-40B4-BE49-F238E27FC236}">
                <a16:creationId xmlns:a16="http://schemas.microsoft.com/office/drawing/2014/main" id="{E78A0B29-48F1-C04F-90CB-1B52E76C47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49764" y="1965326"/>
            <a:ext cx="815975" cy="2244725"/>
          </a:xfrm>
          <a:prstGeom prst="straightConnector1">
            <a:avLst/>
          </a:prstGeom>
          <a:noFill/>
          <a:ln w="25400">
            <a:solidFill>
              <a:srgbClr val="ED181E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4" name="AutoShape 21">
            <a:extLst>
              <a:ext uri="{FF2B5EF4-FFF2-40B4-BE49-F238E27FC236}">
                <a16:creationId xmlns:a16="http://schemas.microsoft.com/office/drawing/2014/main" id="{AA2AA1B7-BAA6-5743-8A46-A4CD42DD4DF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449764" y="1965325"/>
            <a:ext cx="4135437" cy="2260600"/>
          </a:xfrm>
          <a:prstGeom prst="straightConnector1">
            <a:avLst/>
          </a:prstGeom>
          <a:noFill/>
          <a:ln w="25400">
            <a:solidFill>
              <a:srgbClr val="ED181E"/>
            </a:solidFill>
            <a:prstDash val="lg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5" name="Rectangle 22">
            <a:extLst>
              <a:ext uri="{FF2B5EF4-FFF2-40B4-BE49-F238E27FC236}">
                <a16:creationId xmlns:a16="http://schemas.microsoft.com/office/drawing/2014/main" id="{8DB0431D-C704-5147-BC3A-1A8CD4F8D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831" y="3921126"/>
            <a:ext cx="3180397" cy="184987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5856" name="Rectangle 23">
            <a:extLst>
              <a:ext uri="{FF2B5EF4-FFF2-40B4-BE49-F238E27FC236}">
                <a16:creationId xmlns:a16="http://schemas.microsoft.com/office/drawing/2014/main" id="{9E43DF99-3B94-4F44-BD11-F564063F3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564" y="3921126"/>
            <a:ext cx="3358196" cy="184987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5857" name="Text Box 24">
            <a:extLst>
              <a:ext uri="{FF2B5EF4-FFF2-40B4-BE49-F238E27FC236}">
                <a16:creationId xmlns:a16="http://schemas.microsoft.com/office/drawing/2014/main" id="{5AC0A91D-7893-6D49-8867-F4874AE9C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988" y="5148264"/>
            <a:ext cx="1346200" cy="62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Subnet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123.45.2.x</a:t>
            </a:r>
          </a:p>
        </p:txBody>
      </p:sp>
      <p:sp>
        <p:nvSpPr>
          <p:cNvPr id="35858" name="Text Box 25">
            <a:extLst>
              <a:ext uri="{FF2B5EF4-FFF2-40B4-BE49-F238E27FC236}">
                <a16:creationId xmlns:a16="http://schemas.microsoft.com/office/drawing/2014/main" id="{D8D667AB-6732-9646-B25D-65A219BC3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5097463"/>
            <a:ext cx="134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Subnet</a:t>
            </a:r>
            <a:br>
              <a:rPr lang="en-US" altLang="en-US" sz="1800">
                <a:solidFill>
                  <a:schemeClr val="tx1"/>
                </a:solidFill>
              </a:rPr>
            </a:br>
            <a:r>
              <a:rPr lang="en-US" altLang="en-US" sz="1800">
                <a:solidFill>
                  <a:schemeClr val="tx1"/>
                </a:solidFill>
              </a:rPr>
              <a:t>123.45.1.x</a:t>
            </a:r>
          </a:p>
        </p:txBody>
      </p:sp>
      <p:sp>
        <p:nvSpPr>
          <p:cNvPr id="35859" name="Text Box 26">
            <a:extLst>
              <a:ext uri="{FF2B5EF4-FFF2-40B4-BE49-F238E27FC236}">
                <a16:creationId xmlns:a16="http://schemas.microsoft.com/office/drawing/2014/main" id="{2E1BE722-73FD-8C46-AEED-EF4DC0A37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39" y="2311401"/>
            <a:ext cx="1673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ED181E"/>
                </a:solidFill>
              </a:rPr>
              <a:t>Specific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ED181E"/>
                </a:solidFill>
              </a:rPr>
              <a:t>123.45.2.2</a:t>
            </a:r>
          </a:p>
        </p:txBody>
      </p:sp>
      <p:sp>
        <p:nvSpPr>
          <p:cNvPr id="35860" name="Text Box 27">
            <a:extLst>
              <a:ext uri="{FF2B5EF4-FFF2-40B4-BE49-F238E27FC236}">
                <a16:creationId xmlns:a16="http://schemas.microsoft.com/office/drawing/2014/main" id="{A173E72E-20BE-564B-9B82-0CAD72F27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1" y="2325688"/>
            <a:ext cx="16732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ED181E"/>
                </a:solidFill>
              </a:rPr>
              <a:t>Broadcast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ED181E"/>
                </a:solidFill>
              </a:rPr>
              <a:t>123.45.1.255</a:t>
            </a:r>
          </a:p>
        </p:txBody>
      </p:sp>
      <p:sp>
        <p:nvSpPr>
          <p:cNvPr id="35861" name="Text Box 28">
            <a:extLst>
              <a:ext uri="{FF2B5EF4-FFF2-40B4-BE49-F238E27FC236}">
                <a16:creationId xmlns:a16="http://schemas.microsoft.com/office/drawing/2014/main" id="{6F0CCBEE-6FBB-6340-82E8-0B0F0AE3C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464" y="3921126"/>
            <a:ext cx="167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ED181E"/>
                </a:solidFill>
              </a:rPr>
              <a:t>Not Included</a:t>
            </a:r>
          </a:p>
        </p:txBody>
      </p:sp>
      <p:sp>
        <p:nvSpPr>
          <p:cNvPr id="35862" name="Rectangle 29">
            <a:extLst>
              <a:ext uri="{FF2B5EF4-FFF2-40B4-BE49-F238E27FC236}">
                <a16:creationId xmlns:a16="http://schemas.microsoft.com/office/drawing/2014/main" id="{A9EFE914-D861-9C4A-8195-82D447C3B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925" y="4244975"/>
            <a:ext cx="1214438" cy="7937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IOC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123.45.2.2</a:t>
            </a:r>
            <a:endParaRPr lang="en-US" altLang="en-US" sz="19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27D27DD8-4AEA-2C4A-B896-AF1EC8FE4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Multiple “</a:t>
            </a:r>
            <a:r>
              <a:rPr lang="en-US" altLang="en-US" dirty="0" err="1">
                <a:ea typeface="ＭＳ Ｐゴシック" panose="020B0600070205080204" pitchFamily="34" charset="-128"/>
              </a:rPr>
              <a:t>softIoc</a:t>
            </a:r>
            <a:r>
              <a:rPr lang="en-US" altLang="en-US" dirty="0">
                <a:ea typeface="ＭＳ Ｐゴシック" panose="020B0600070205080204" pitchFamily="34" charset="-128"/>
              </a:rPr>
              <a:t>” on same Host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45C52106-2C84-C340-BE8A-214FA6CDADD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644650" y="1011238"/>
            <a:ext cx="8688388" cy="48768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IOCs on IP 1.1.1.1, net 1.1.1.0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UDP 5064, TCP 5064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UDP 5064, TCP ???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Try to reach from other subnet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EPICS_CA_ADDR_LIST=1.1.1.1</a:t>
            </a:r>
          </a:p>
          <a:p>
            <a:pPr lvl="2">
              <a:defRPr/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Won’t work!</a:t>
            </a:r>
          </a:p>
          <a:p>
            <a:pPr lvl="2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Quirk in network kernels: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Only the IOC started LAST (FIRST on Windows)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will get anything on UDP 5064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EPICS_CA_ADDR_LIST=1.1.1.255</a:t>
            </a:r>
          </a:p>
          <a:p>
            <a:pPr lvl="2">
              <a:defRPr/>
            </a:pPr>
            <a:r>
              <a:rPr lang="en-US" altLang="en-US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OK</a:t>
            </a:r>
            <a:r>
              <a:rPr lang="en-US" altLang="en-US" dirty="0">
                <a:ea typeface="ＭＳ Ｐゴシック" panose="020B0600070205080204" pitchFamily="34" charset="-128"/>
              </a:rPr>
              <a:t>. When using </a:t>
            </a:r>
            <a:r>
              <a:rPr lang="en-US" altLang="en-US" dirty="0">
                <a:solidFill>
                  <a:srgbClr val="3366FF"/>
                </a:solidFill>
                <a:ea typeface="ＭＳ Ｐゴシック" panose="020B0600070205080204" pitchFamily="34" charset="-128"/>
              </a:rPr>
              <a:t>broadcast</a:t>
            </a:r>
            <a:r>
              <a:rPr lang="en-US" altLang="en-US" dirty="0">
                <a:ea typeface="ＭＳ Ｐゴシック" panose="020B0600070205080204" pitchFamily="34" charset="-128"/>
              </a:rPr>
              <a:t> into subnet, all IOCs on UDP 5064 will see search requests.</a:t>
            </a:r>
          </a:p>
        </p:txBody>
      </p:sp>
      <p:sp>
        <p:nvSpPr>
          <p:cNvPr id="39939" name="Rectangle 23">
            <a:extLst>
              <a:ext uri="{FF2B5EF4-FFF2-40B4-BE49-F238E27FC236}">
                <a16:creationId xmlns:a16="http://schemas.microsoft.com/office/drawing/2014/main" id="{BF6E49E4-84CA-BE4F-A4D3-83F23F5C6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532" y="302448"/>
            <a:ext cx="3552243" cy="179152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9940" name="Text Box 24">
            <a:extLst>
              <a:ext uri="{FF2B5EF4-FFF2-40B4-BE49-F238E27FC236}">
                <a16:creationId xmlns:a16="http://schemas.microsoft.com/office/drawing/2014/main" id="{3277D452-63F2-EC48-AFCC-852021462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1339" y="334963"/>
            <a:ext cx="181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Host, IP 1.1.1.1</a:t>
            </a:r>
          </a:p>
        </p:txBody>
      </p:sp>
      <p:sp>
        <p:nvSpPr>
          <p:cNvPr id="39941" name="Rectangle 29">
            <a:extLst>
              <a:ext uri="{FF2B5EF4-FFF2-40B4-BE49-F238E27FC236}">
                <a16:creationId xmlns:a16="http://schemas.microsoft.com/office/drawing/2014/main" id="{57AE7CBF-3666-954E-9563-F6CE1ED26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663" y="703264"/>
            <a:ext cx="1293812" cy="763587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IOC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TCP 5064</a:t>
            </a:r>
            <a:endParaRPr lang="en-US" altLang="en-US" sz="19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2" name="Rectangle 29">
            <a:extLst>
              <a:ext uri="{FF2B5EF4-FFF2-40B4-BE49-F238E27FC236}">
                <a16:creationId xmlns:a16="http://schemas.microsoft.com/office/drawing/2014/main" id="{576917C7-66D7-094C-8683-AD3DCE90E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3526" y="703264"/>
            <a:ext cx="1292225" cy="763587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IOC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TCP ???</a:t>
            </a:r>
            <a:endParaRPr lang="en-US" altLang="en-US" sz="19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3" name="Rectangle 29">
            <a:extLst>
              <a:ext uri="{FF2B5EF4-FFF2-40B4-BE49-F238E27FC236}">
                <a16:creationId xmlns:a16="http://schemas.microsoft.com/office/drawing/2014/main" id="{0CF08B0F-81A9-7148-B362-6CA5AD0B1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0264" y="1665288"/>
            <a:ext cx="1292225" cy="309562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</a:rPr>
              <a:t>UDP 5064</a:t>
            </a:r>
            <a:endParaRPr lang="en-US" altLang="en-US" sz="19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5EFE773-207E-FB4C-B7DB-113D6B0849DB}"/>
              </a:ext>
            </a:extLst>
          </p:cNvPr>
          <p:cNvCxnSpPr/>
          <p:nvPr/>
        </p:nvCxnSpPr>
        <p:spPr bwMode="auto">
          <a:xfrm flipH="1" flipV="1">
            <a:off x="8648700" y="1466850"/>
            <a:ext cx="241300" cy="171450"/>
          </a:xfrm>
          <a:prstGeom prst="straightConnector1">
            <a:avLst/>
          </a:prstGeom>
          <a:ln>
            <a:prstDash val="sysDot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8EFA88-08C6-AA4A-BDFC-478A25A7E8C0}"/>
              </a:ext>
            </a:extLst>
          </p:cNvPr>
          <p:cNvCxnSpPr>
            <a:cxnSpLocks/>
            <a:stCxn id="39943" idx="0"/>
          </p:cNvCxnSpPr>
          <p:nvPr/>
        </p:nvCxnSpPr>
        <p:spPr bwMode="auto">
          <a:xfrm flipV="1">
            <a:off x="9096375" y="1479550"/>
            <a:ext cx="393700" cy="18573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29">
            <a:extLst>
              <a:ext uri="{FF2B5EF4-FFF2-40B4-BE49-F238E27FC236}">
                <a16:creationId xmlns:a16="http://schemas.microsoft.com/office/drawing/2014/main" id="{B72BB5C2-E065-964B-A465-090CBDB71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0075" y="3067845"/>
            <a:ext cx="1982346" cy="535532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</a:rPr>
              <a:t>Outside client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C2C782-19AB-8447-AB1A-CCA2FD8FF75B}"/>
              </a:ext>
            </a:extLst>
          </p:cNvPr>
          <p:cNvCxnSpPr>
            <a:cxnSpLocks/>
            <a:stCxn id="12" idx="0"/>
          </p:cNvCxnSpPr>
          <p:nvPr/>
        </p:nvCxnSpPr>
        <p:spPr bwMode="auto">
          <a:xfrm flipH="1" flipV="1">
            <a:off x="10048973" y="1820069"/>
            <a:ext cx="432275" cy="12477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0AA82ED-26DC-4540-B880-070DD4CDBB38}"/>
              </a:ext>
            </a:extLst>
          </p:cNvPr>
          <p:cNvSpPr txBox="1"/>
          <p:nvPr/>
        </p:nvSpPr>
        <p:spPr>
          <a:xfrm>
            <a:off x="9799638" y="1538675"/>
            <a:ext cx="114646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1.1.1.255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F04D6E54-C6D4-5448-A5A6-217B92321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Firewall?!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6AC0A4-F89B-854F-A0BF-1FD59C776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4650" y="1011238"/>
            <a:ext cx="8688388" cy="4368800"/>
          </a:xfrm>
        </p:spPr>
        <p:txBody>
          <a:bodyPr/>
          <a:lstStyle/>
          <a:p>
            <a:pPr>
              <a:buFont typeface="Symbol" charset="0"/>
              <a:buChar char="·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IOCs on IP 1.1.1.1, subnet 1.1.1.0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UDP 5064, TCP 5064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UDP 5064, TCP ???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EPICS_CA_ADDR_LIST=1.1.1.255</a:t>
            </a:r>
          </a:p>
          <a:p>
            <a:pPr>
              <a:buFont typeface="Symbol" charset="0"/>
              <a:buChar char="·"/>
              <a:defRPr/>
            </a:pPr>
            <a:r>
              <a:rPr lang="en-US" sz="2400" dirty="0">
                <a:solidFill>
                  <a:srgbClr val="FF0000"/>
                </a:solidFill>
              </a:rPr>
              <a:t>Firewall cannot open unpredictable TCP ???</a:t>
            </a:r>
          </a:p>
          <a:p>
            <a:pPr>
              <a:buFont typeface="Symbol" charset="0"/>
              <a:buChar char="·"/>
              <a:defRPr/>
            </a:pPr>
            <a:r>
              <a:rPr lang="en-US" sz="2400" dirty="0">
                <a:solidFill>
                  <a:srgbClr val="FF0000"/>
                </a:solidFill>
              </a:rPr>
              <a:t>Likely to block broadcasts</a:t>
            </a:r>
          </a:p>
          <a:p>
            <a:pPr>
              <a:buFont typeface="Symbol" charset="0"/>
              <a:buChar char="·"/>
              <a:defRPr/>
            </a:pPr>
            <a:endParaRPr lang="en-US" sz="2400" dirty="0"/>
          </a:p>
          <a:p>
            <a:pPr>
              <a:buFont typeface="Symbol" charset="0"/>
              <a:buChar char="·"/>
              <a:defRPr/>
            </a:pPr>
            <a:r>
              <a:rPr lang="en-US" sz="2400" dirty="0"/>
              <a:t>Need to run </a:t>
            </a:r>
            <a:r>
              <a:rPr lang="en-US" sz="2400" dirty="0">
                <a:solidFill>
                  <a:srgbClr val="3366FF"/>
                </a:solidFill>
              </a:rPr>
              <a:t>CA Gateway</a:t>
            </a:r>
            <a:r>
              <a:rPr lang="en-US" sz="2400" dirty="0"/>
              <a:t>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/>
              <a:t>Firewall allows access to </a:t>
            </a:r>
            <a:r>
              <a:rPr lang="en-US" sz="2000" dirty="0" err="1"/>
              <a:t>CAGateway</a:t>
            </a:r>
            <a:endParaRPr lang="en-US" sz="2000" dirty="0"/>
          </a:p>
          <a:p>
            <a:pPr lvl="1">
              <a:buFont typeface="Arial" charset="0"/>
              <a:buChar char="–"/>
              <a:defRPr/>
            </a:pPr>
            <a:r>
              <a:rPr lang="en-US" sz="2000" dirty="0" err="1"/>
              <a:t>CAGateway</a:t>
            </a:r>
            <a:r>
              <a:rPr lang="en-US" sz="2000" dirty="0"/>
              <a:t> uses broadcast inside subnet</a:t>
            </a:r>
          </a:p>
        </p:txBody>
      </p:sp>
      <p:sp>
        <p:nvSpPr>
          <p:cNvPr id="40963" name="Rectangle 23">
            <a:extLst>
              <a:ext uri="{FF2B5EF4-FFF2-40B4-BE49-F238E27FC236}">
                <a16:creationId xmlns:a16="http://schemas.microsoft.com/office/drawing/2014/main" id="{7270ED50-FF5F-2444-82D1-B05C19CEA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9157" y="393384"/>
            <a:ext cx="3013075" cy="1882057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40964" name="Text Box 24">
            <a:extLst>
              <a:ext uri="{FF2B5EF4-FFF2-40B4-BE49-F238E27FC236}">
                <a16:creationId xmlns:a16="http://schemas.microsoft.com/office/drawing/2014/main" id="{A7150D8F-6609-B34D-AD21-CC4D1AFC1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483" y="505316"/>
            <a:ext cx="181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Host, IP 1.1.1.1</a:t>
            </a:r>
          </a:p>
        </p:txBody>
      </p:sp>
      <p:sp>
        <p:nvSpPr>
          <p:cNvPr id="40965" name="Rectangle 29">
            <a:extLst>
              <a:ext uri="{FF2B5EF4-FFF2-40B4-BE49-F238E27FC236}">
                <a16:creationId xmlns:a16="http://schemas.microsoft.com/office/drawing/2014/main" id="{AF329DE5-EF88-314D-9562-144918255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4245" y="1213341"/>
            <a:ext cx="1293813" cy="9398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</a:rPr>
              <a:t>IOC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</a:rPr>
              <a:t>TCP 5064</a:t>
            </a:r>
            <a:endParaRPr lang="en-US" altLang="en-US" sz="19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6" name="Rectangle 29">
            <a:extLst>
              <a:ext uri="{FF2B5EF4-FFF2-40B4-BE49-F238E27FC236}">
                <a16:creationId xmlns:a16="http://schemas.microsoft.com/office/drawing/2014/main" id="{4A3F7B99-C2FD-2847-994A-63EF61706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0945" y="1213341"/>
            <a:ext cx="1292225" cy="9398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IOC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>
                <a:solidFill>
                  <a:schemeClr val="tx1"/>
                </a:solidFill>
              </a:rPr>
              <a:t>TCP ???</a:t>
            </a:r>
            <a:endParaRPr lang="en-US" altLang="en-US" sz="19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F8618D8-D734-4543-9498-B1B569360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9157" y="2289175"/>
            <a:ext cx="3013075" cy="71767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Firewall: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dirty="0">
                <a:solidFill>
                  <a:schemeClr val="tx1"/>
                </a:solidFill>
              </a:rPr>
              <a:t>Open UDP 5064,</a:t>
            </a:r>
            <a:br>
              <a:rPr lang="en-US" altLang="en-US" sz="1400" dirty="0">
                <a:solidFill>
                  <a:schemeClr val="tx1"/>
                </a:solidFill>
              </a:rPr>
            </a:br>
            <a:r>
              <a:rPr lang="en-US" altLang="en-US" sz="1400" dirty="0">
                <a:solidFill>
                  <a:schemeClr val="tx1"/>
                </a:solidFill>
              </a:rPr>
              <a:t>TCP 5064 and ??</a:t>
            </a: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6DD14C0D-A3E3-0348-B11D-CFF1B418C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6462" y="4472439"/>
            <a:ext cx="1982346" cy="535532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58522" tIns="29261" rIns="58522" bIns="29261" anchor="ctr"/>
          <a:lstStyle>
            <a:lvl1pPr defTabSz="731838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31838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31838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31838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318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</a:rPr>
              <a:t>Outside client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5B32A2-F9F1-0A48-9DCB-09986F898C2E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 bwMode="auto">
          <a:xfrm flipH="1" flipV="1">
            <a:off x="10255695" y="3006849"/>
            <a:ext cx="791940" cy="146559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>
            <a:extLst>
              <a:ext uri="{FF2B5EF4-FFF2-40B4-BE49-F238E27FC236}">
                <a16:creationId xmlns:a16="http://schemas.microsoft.com/office/drawing/2014/main" id="{662B363D-CDAE-9146-989D-F240A37A803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E75F37F5-E40F-B941-B160-8466418B0FF1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4E6048C-5FDE-0048-9855-3C0D7C6CF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Handling of Network Interruptions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D6E2E91-186C-934F-AF4D-473AE06F8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56581" y="1151579"/>
            <a:ext cx="8478837" cy="5054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No Network is up 100%, so CA was designed to handle this: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TCP connection closed by server?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Notify client code about problem</a:t>
            </a:r>
          </a:p>
          <a:p>
            <a:pPr lvl="3"/>
            <a:r>
              <a:rPr lang="en-US" altLang="en-US" dirty="0">
                <a:ea typeface="ＭＳ Ｐゴシック" panose="020B0600070205080204" pitchFamily="34" charset="-128"/>
              </a:rPr>
              <a:t>Operator displays tend to indicate this.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Client sends new search requests.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data nor beacon from server for 30 sec.?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Client  sends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Are you there?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query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If no response for 5 sec, also notify client code, but TCP connection is kept open to avoid network storms.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If server eventually sends data: OK. Otherwise, we're waiting until the OS cuts the TCP connection (minutes to hours).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8D6FF-0E1C-5DCA-CF5C-062504767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985" y="2790370"/>
            <a:ext cx="1406865" cy="444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F2DFD9-BBC4-86AE-5253-705C39898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620" y="2431992"/>
            <a:ext cx="2517545" cy="2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>
            <a:extLst>
              <a:ext uri="{FF2B5EF4-FFF2-40B4-BE49-F238E27FC236}">
                <a16:creationId xmlns:a16="http://schemas.microsoft.com/office/drawing/2014/main" id="{2A42392B-5078-5C40-B748-566E2EF3A9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A9AE6BAA-97B5-A449-98A9-11EED1964209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084B8172-709B-DC40-ADF3-3DEB4DF1E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Beacons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3038F3A-10C9-7340-B551-0101B53DCD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1346200"/>
            <a:ext cx="8715375" cy="461168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Assume all is fine, we are connected, but the data simply doesn't change.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How do we know the server is still OK?</a:t>
            </a:r>
          </a:p>
          <a:p>
            <a:pPr marL="403225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Assume we searched for a PV, didn't get any response for ~8 minutes.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How do we learn about a new CA server starting up which might have the missing PV? What triggers renewed search requests?</a:t>
            </a:r>
          </a:p>
          <a:p>
            <a:pPr>
              <a:buFont typeface="Symbol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 advTm="44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>
            <a:extLst>
              <a:ext uri="{FF2B5EF4-FFF2-40B4-BE49-F238E27FC236}">
                <a16:creationId xmlns:a16="http://schemas.microsoft.com/office/drawing/2014/main" id="{2BB66FBD-E38D-D74D-87C0-FB048870AB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E8BC0022-D1F6-F543-9616-4F41E32BA94C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67A4B3F-3951-D247-BDD2-5F23B8764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Channel Access: The EPICS Network Protocol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EFCAEB3-4031-9A41-AEF7-7A70DB9C8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7514" y="1477964"/>
            <a:ext cx="8796337" cy="4567237"/>
          </a:xfrm>
        </p:spPr>
        <p:txBody>
          <a:bodyPr/>
          <a:lstStyle/>
          <a:p>
            <a:pPr>
              <a:buFont typeface="Symbol" charset="2"/>
              <a:buChar char="·"/>
              <a:defRPr/>
            </a:pPr>
            <a:r>
              <a:rPr lang="en-US" altLang="x-none" dirty="0">
                <a:ea typeface="ＭＳ Ｐゴシック" charset="-128"/>
              </a:rPr>
              <a:t>Read and write Process Variables over the network.</a:t>
            </a:r>
          </a:p>
          <a:p>
            <a:pPr>
              <a:buFont typeface="Symbol" charset="2"/>
              <a:buChar char="·"/>
              <a:defRPr/>
            </a:pPr>
            <a:endParaRPr lang="en-US" altLang="x-none" dirty="0">
              <a:ea typeface="ＭＳ Ｐゴシック" charset="-128"/>
            </a:endParaRPr>
          </a:p>
          <a:p>
            <a:pPr>
              <a:buFont typeface="Symbol" charset="2"/>
              <a:buChar char="·"/>
              <a:defRPr/>
            </a:pPr>
            <a:r>
              <a:rPr lang="en-US" altLang="x-none" dirty="0">
                <a:ea typeface="ＭＳ Ｐゴシック" charset="-128"/>
              </a:rPr>
              <a:t>To many, CA </a:t>
            </a:r>
            <a:r>
              <a:rPr lang="en-US" altLang="x-none" u="sng" dirty="0">
                <a:ea typeface="ＭＳ Ｐゴシック" charset="-128"/>
              </a:rPr>
              <a:t>is</a:t>
            </a:r>
            <a:r>
              <a:rPr lang="en-US" altLang="x-none" dirty="0">
                <a:ea typeface="ＭＳ Ｐゴシック" charset="-128"/>
              </a:rPr>
              <a:t> EPICS.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x-none" dirty="0">
                <a:ea typeface="ＭＳ Ｐゴシック" charset="-128"/>
              </a:rPr>
              <a:t>Especially if your background is w/ systems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that have no IOC database.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x-none" dirty="0">
                <a:ea typeface="ＭＳ Ｐゴシック" charset="-128"/>
              </a:rPr>
              <a:t>"Integrate into EPICS" really means: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Talk CA on the network.</a:t>
            </a:r>
          </a:p>
          <a:p>
            <a:pPr marL="0" indent="0">
              <a:buNone/>
              <a:defRPr/>
            </a:pPr>
            <a:br>
              <a:rPr lang="en-US" altLang="x-none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</a:br>
            <a:endParaRPr lang="en-US" altLang="x-none" dirty="0">
              <a:solidFill>
                <a:schemeClr val="bg1">
                  <a:lumMod val="50000"/>
                </a:schemeClr>
              </a:solidFill>
              <a:ea typeface="ＭＳ Ｐゴシック" charset="-128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6791DF6-DF58-FFA5-EBF1-E1E53791D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926" y="2867643"/>
            <a:ext cx="2233850" cy="223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F29DF9-27E8-4A9B-636B-4678E60ED6ED}"/>
              </a:ext>
            </a:extLst>
          </p:cNvPr>
          <p:cNvSpPr txBox="1"/>
          <p:nvPr/>
        </p:nvSpPr>
        <p:spPr>
          <a:xfrm>
            <a:off x="8470158" y="5841521"/>
            <a:ext cx="201369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9A9B9D"/>
                </a:solidFill>
                <a:latin typeface="+mn-lt"/>
              </a:rPr>
              <a:t>Channel Access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6F4BB640-5822-BF89-10C0-2AFF2B58D99C}"/>
              </a:ext>
            </a:extLst>
          </p:cNvPr>
          <p:cNvCxnSpPr>
            <a:stCxn id="5" idx="0"/>
          </p:cNvCxnSpPr>
          <p:nvPr/>
        </p:nvCxnSpPr>
        <p:spPr>
          <a:xfrm rot="5400000" flipH="1" flipV="1">
            <a:off x="9092601" y="4777111"/>
            <a:ext cx="1448815" cy="680007"/>
          </a:xfrm>
          <a:prstGeom prst="curvedConnector3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44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>
            <a:extLst>
              <a:ext uri="{FF2B5EF4-FFF2-40B4-BE49-F238E27FC236}">
                <a16:creationId xmlns:a16="http://schemas.microsoft.com/office/drawing/2014/main" id="{6BC0D74D-D1E3-9D4D-8AE9-50197532B5E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A8382283-1EFB-514A-AD19-A7EB0E810DF1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6A3B4414-010E-E54D-9AC8-F57CAEAB8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036639"/>
            <a:ext cx="8001000" cy="5387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UDP broadcast packet sent by a CA</a:t>
            </a:r>
            <a:r>
              <a:rPr lang="en-US" altLang="en-US" sz="2400" dirty="0">
                <a:latin typeface="ヒラギノ角ゴ Pro W3" panose="020B0300000000000000" pitchFamily="34" charset="-128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Server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When it is healthy, each Server broadcasts a UDP beacon at </a:t>
            </a:r>
            <a:r>
              <a:rPr lang="en-US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regular</a:t>
            </a:r>
            <a:r>
              <a:rPr lang="en-US" altLang="en-US" sz="2400" dirty="0">
                <a:ea typeface="ＭＳ Ｐゴシック" panose="020B0600070205080204" pitchFamily="34" charset="-128"/>
              </a:rPr>
              <a:t> intervals (like a heartbeat)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EPICS_CA_BEACON_PERIOD, 15 s by default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When it is coming up, each Server broadcasts a </a:t>
            </a:r>
            <a:r>
              <a:rPr lang="en-US" altLang="en-US" sz="2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startup sequence </a:t>
            </a:r>
            <a:r>
              <a:rPr lang="en-US" altLang="en-US" sz="2400" dirty="0">
                <a:ea typeface="ＭＳ Ｐゴシック" panose="020B0600070205080204" pitchFamily="34" charset="-128"/>
              </a:rPr>
              <a:t>of UDP beacons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Starts with a small interval (~2 ms)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Interval doubles each time until reaching 15 sec</a:t>
            </a:r>
            <a:br>
              <a:rPr lang="en-US" altLang="en-US" sz="2000" dirty="0">
                <a:ea typeface="ＭＳ Ｐゴシック" panose="020B0600070205080204" pitchFamily="34" charset="-128"/>
              </a:rPr>
            </a:br>
            <a:br>
              <a:rPr lang="en-US" altLang="en-US" sz="2000" dirty="0">
                <a:ea typeface="ＭＳ Ｐゴシック" panose="020B0600070205080204" pitchFamily="34" charset="-128"/>
              </a:rPr>
            </a:b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Clients monitor the beacons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Receive beacons: Server is OK.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Receive new beacons at changing intervals: Beacon “anomaly”, new CA server, restart searches.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47A0B4B-353B-A549-9AD2-90149E8B9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Beacons!</a:t>
            </a:r>
          </a:p>
        </p:txBody>
      </p:sp>
      <p:grpSp>
        <p:nvGrpSpPr>
          <p:cNvPr id="46084" name="Group 4">
            <a:extLst>
              <a:ext uri="{FF2B5EF4-FFF2-40B4-BE49-F238E27FC236}">
                <a16:creationId xmlns:a16="http://schemas.microsoft.com/office/drawing/2014/main" id="{536D561C-E016-5344-B0B0-D8C39A766074}"/>
              </a:ext>
            </a:extLst>
          </p:cNvPr>
          <p:cNvGrpSpPr>
            <a:grpSpLocks/>
          </p:cNvGrpSpPr>
          <p:nvPr/>
        </p:nvGrpSpPr>
        <p:grpSpPr bwMode="auto">
          <a:xfrm>
            <a:off x="2998789" y="4369681"/>
            <a:ext cx="5068887" cy="76200"/>
            <a:chOff x="1248" y="3264"/>
            <a:chExt cx="3193" cy="48"/>
          </a:xfrm>
        </p:grpSpPr>
        <p:sp>
          <p:nvSpPr>
            <p:cNvPr id="46092" name="AutoShape 5">
              <a:extLst>
                <a:ext uri="{FF2B5EF4-FFF2-40B4-BE49-F238E27FC236}">
                  <a16:creationId xmlns:a16="http://schemas.microsoft.com/office/drawing/2014/main" id="{D0362D63-24FD-994E-BF04-6BF657603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26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93" name="AutoShape 6">
              <a:extLst>
                <a:ext uri="{FF2B5EF4-FFF2-40B4-BE49-F238E27FC236}">
                  <a16:creationId xmlns:a16="http://schemas.microsoft.com/office/drawing/2014/main" id="{A320A8E1-7B84-9943-803B-73E8924D9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26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94" name="AutoShape 7">
              <a:extLst>
                <a:ext uri="{FF2B5EF4-FFF2-40B4-BE49-F238E27FC236}">
                  <a16:creationId xmlns:a16="http://schemas.microsoft.com/office/drawing/2014/main" id="{37AF63C7-D1F6-8540-92DB-00F0A560A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26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95" name="AutoShape 8">
              <a:extLst>
                <a:ext uri="{FF2B5EF4-FFF2-40B4-BE49-F238E27FC236}">
                  <a16:creationId xmlns:a16="http://schemas.microsoft.com/office/drawing/2014/main" id="{38230550-0B1F-6E4B-8AE0-910891AB0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26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96" name="AutoShape 9">
              <a:extLst>
                <a:ext uri="{FF2B5EF4-FFF2-40B4-BE49-F238E27FC236}">
                  <a16:creationId xmlns:a16="http://schemas.microsoft.com/office/drawing/2014/main" id="{D6C04064-E0D0-2E4F-B111-88BAEF3CF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326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97" name="AutoShape 10">
              <a:extLst>
                <a:ext uri="{FF2B5EF4-FFF2-40B4-BE49-F238E27FC236}">
                  <a16:creationId xmlns:a16="http://schemas.microsoft.com/office/drawing/2014/main" id="{1E057159-05E6-4143-A83B-BAFD132BF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26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98" name="Line 11">
              <a:extLst>
                <a:ext uri="{FF2B5EF4-FFF2-40B4-BE49-F238E27FC236}">
                  <a16:creationId xmlns:a16="http://schemas.microsoft.com/office/drawing/2014/main" id="{9269E74D-91BD-894D-84D2-78353378E8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3" y="3289"/>
              <a:ext cx="3168" cy="0"/>
            </a:xfrm>
            <a:prstGeom prst="line">
              <a:avLst/>
            </a:prstGeom>
            <a:noFill/>
            <a:ln w="9525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AutoShape 12">
              <a:extLst>
                <a:ext uri="{FF2B5EF4-FFF2-40B4-BE49-F238E27FC236}">
                  <a16:creationId xmlns:a16="http://schemas.microsoft.com/office/drawing/2014/main" id="{738CF8A7-2B42-294F-9993-9CC3C5F96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26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46085" name="Group 13">
            <a:extLst>
              <a:ext uri="{FF2B5EF4-FFF2-40B4-BE49-F238E27FC236}">
                <a16:creationId xmlns:a16="http://schemas.microsoft.com/office/drawing/2014/main" id="{5B850B0A-D7A1-D443-8219-0A775807F256}"/>
              </a:ext>
            </a:extLst>
          </p:cNvPr>
          <p:cNvGrpSpPr>
            <a:grpSpLocks/>
          </p:cNvGrpSpPr>
          <p:nvPr/>
        </p:nvGrpSpPr>
        <p:grpSpPr bwMode="auto">
          <a:xfrm>
            <a:off x="2878138" y="2605968"/>
            <a:ext cx="6248400" cy="76200"/>
            <a:chOff x="1344" y="1824"/>
            <a:chExt cx="3936" cy="48"/>
          </a:xfrm>
        </p:grpSpPr>
        <p:sp>
          <p:nvSpPr>
            <p:cNvPr id="46086" name="AutoShape 14">
              <a:extLst>
                <a:ext uri="{FF2B5EF4-FFF2-40B4-BE49-F238E27FC236}">
                  <a16:creationId xmlns:a16="http://schemas.microsoft.com/office/drawing/2014/main" id="{CE171411-B6B8-8340-A6A8-F6FB46DC2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82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87" name="AutoShape 15">
              <a:extLst>
                <a:ext uri="{FF2B5EF4-FFF2-40B4-BE49-F238E27FC236}">
                  <a16:creationId xmlns:a16="http://schemas.microsoft.com/office/drawing/2014/main" id="{0386C18D-88DB-814D-9DFD-AB7DB6A4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82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88" name="AutoShape 16">
              <a:extLst>
                <a:ext uri="{FF2B5EF4-FFF2-40B4-BE49-F238E27FC236}">
                  <a16:creationId xmlns:a16="http://schemas.microsoft.com/office/drawing/2014/main" id="{4F91BACF-628E-9244-A73D-2DE6EF602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82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89" name="AutoShape 17">
              <a:extLst>
                <a:ext uri="{FF2B5EF4-FFF2-40B4-BE49-F238E27FC236}">
                  <a16:creationId xmlns:a16="http://schemas.microsoft.com/office/drawing/2014/main" id="{D4A372AB-680F-004E-B1BD-6E3C3C4C7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82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46090" name="Line 18">
              <a:extLst>
                <a:ext uri="{FF2B5EF4-FFF2-40B4-BE49-F238E27FC236}">
                  <a16:creationId xmlns:a16="http://schemas.microsoft.com/office/drawing/2014/main" id="{28EB8EC3-B4C1-6F44-8164-E227B5C85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847"/>
              <a:ext cx="3936" cy="0"/>
            </a:xfrm>
            <a:prstGeom prst="line">
              <a:avLst/>
            </a:prstGeom>
            <a:noFill/>
            <a:ln w="9525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AutoShape 19">
              <a:extLst>
                <a:ext uri="{FF2B5EF4-FFF2-40B4-BE49-F238E27FC236}">
                  <a16:creationId xmlns:a16="http://schemas.microsoft.com/office/drawing/2014/main" id="{FC764066-1D52-7342-A10E-24E60169B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824"/>
              <a:ext cx="48" cy="48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42B0E-0D4A-EF47-86AD-34D0507F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Beacon: Seemed like a good idea, 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333CE-F83F-5E4B-880A-EF7031D3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358283"/>
            <a:ext cx="11419468" cy="5122416"/>
          </a:xfrm>
        </p:spPr>
        <p:txBody>
          <a:bodyPr/>
          <a:lstStyle/>
          <a:p>
            <a:r>
              <a:rPr lang="en-US" sz="2400" dirty="0"/>
              <a:t>Archive setups may have many missing PVs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Overloaded IOCs or network delays may change beacon pattern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.. into this: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ym typeface="Wingdings" pitchFamily="2" charset="2"/>
              </a:rPr>
              <a:t> Clients with disconnected channels re-start their searches!</a:t>
            </a:r>
            <a:br>
              <a:rPr lang="en-US" sz="2400" dirty="0">
                <a:sym typeface="Wingdings" pitchFamily="2" charset="2"/>
              </a:rPr>
            </a:br>
            <a:br>
              <a:rPr lang="en-US" sz="2400" dirty="0">
                <a:sym typeface="Wingdings" pitchFamily="2" charset="2"/>
              </a:rPr>
            </a:br>
            <a:r>
              <a:rPr lang="en-US" sz="2400" dirty="0">
                <a:sym typeface="Wingdings" pitchFamily="2" charset="2"/>
              </a:rPr>
              <a:t>     Burst in network traffic</a:t>
            </a:r>
            <a:endParaRPr lang="en-US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A2270E-77B4-274B-866B-74F059929F8C}"/>
              </a:ext>
            </a:extLst>
          </p:cNvPr>
          <p:cNvGrpSpPr/>
          <p:nvPr/>
        </p:nvGrpSpPr>
        <p:grpSpPr>
          <a:xfrm>
            <a:off x="2096903" y="3364815"/>
            <a:ext cx="6248400" cy="76200"/>
            <a:chOff x="2096903" y="4163810"/>
            <a:chExt cx="6248400" cy="76200"/>
          </a:xfrm>
        </p:grpSpPr>
        <p:sp>
          <p:nvSpPr>
            <p:cNvPr id="5" name="AutoShape 14">
              <a:extLst>
                <a:ext uri="{FF2B5EF4-FFF2-40B4-BE49-F238E27FC236}">
                  <a16:creationId xmlns:a16="http://schemas.microsoft.com/office/drawing/2014/main" id="{05669EED-98AE-0D4A-8C1C-7F16757B3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903" y="4163810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6" name="AutoShape 15">
              <a:extLst>
                <a:ext uri="{FF2B5EF4-FFF2-40B4-BE49-F238E27FC236}">
                  <a16:creationId xmlns:a16="http://schemas.microsoft.com/office/drawing/2014/main" id="{9D6DA2DA-F307-EC4B-98C3-77D81566C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303" y="4163810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7" name="AutoShape 16">
              <a:extLst>
                <a:ext uri="{FF2B5EF4-FFF2-40B4-BE49-F238E27FC236}">
                  <a16:creationId xmlns:a16="http://schemas.microsoft.com/office/drawing/2014/main" id="{37DADC77-B5BB-BB4F-90A1-15499CC9F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703" y="4163810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8" name="AutoShape 17">
              <a:extLst>
                <a:ext uri="{FF2B5EF4-FFF2-40B4-BE49-F238E27FC236}">
                  <a16:creationId xmlns:a16="http://schemas.microsoft.com/office/drawing/2014/main" id="{6CEABEBE-8038-DB40-9824-4B9652909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4103" y="4163810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9" name="Line 18">
              <a:extLst>
                <a:ext uri="{FF2B5EF4-FFF2-40B4-BE49-F238E27FC236}">
                  <a16:creationId xmlns:a16="http://schemas.microsoft.com/office/drawing/2014/main" id="{6A6DA591-1E38-7B4B-85A2-D4A4F4749A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6903" y="4200323"/>
              <a:ext cx="6248400" cy="0"/>
            </a:xfrm>
            <a:prstGeom prst="line">
              <a:avLst/>
            </a:prstGeom>
            <a:noFill/>
            <a:ln w="9525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19">
              <a:extLst>
                <a:ext uri="{FF2B5EF4-FFF2-40B4-BE49-F238E27FC236}">
                  <a16:creationId xmlns:a16="http://schemas.microsoft.com/office/drawing/2014/main" id="{409B689F-9C06-904B-96AA-EC82ED547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9503" y="4163810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087C72-9606-1D43-BF6B-36BCC44BC490}"/>
              </a:ext>
            </a:extLst>
          </p:cNvPr>
          <p:cNvGrpSpPr/>
          <p:nvPr/>
        </p:nvGrpSpPr>
        <p:grpSpPr>
          <a:xfrm>
            <a:off x="2096903" y="4320409"/>
            <a:ext cx="6248400" cy="76200"/>
            <a:chOff x="2096903" y="3539178"/>
            <a:chExt cx="6248400" cy="76200"/>
          </a:xfrm>
        </p:grpSpPr>
        <p:sp>
          <p:nvSpPr>
            <p:cNvPr id="11" name="AutoShape 14">
              <a:extLst>
                <a:ext uri="{FF2B5EF4-FFF2-40B4-BE49-F238E27FC236}">
                  <a16:creationId xmlns:a16="http://schemas.microsoft.com/office/drawing/2014/main" id="{401BB153-2802-6E49-93B0-6D0E6F2AB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7903" y="3539178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2" name="AutoShape 15">
              <a:extLst>
                <a:ext uri="{FF2B5EF4-FFF2-40B4-BE49-F238E27FC236}">
                  <a16:creationId xmlns:a16="http://schemas.microsoft.com/office/drawing/2014/main" id="{96774FC8-C821-1B4C-B7EF-A83F5255D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641" y="3539178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3" name="AutoShape 16">
              <a:extLst>
                <a:ext uri="{FF2B5EF4-FFF2-40B4-BE49-F238E27FC236}">
                  <a16:creationId xmlns:a16="http://schemas.microsoft.com/office/drawing/2014/main" id="{C40B04EF-65F6-E340-8AD9-4D106ECC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8703" y="3539178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4" name="AutoShape 17">
              <a:extLst>
                <a:ext uri="{FF2B5EF4-FFF2-40B4-BE49-F238E27FC236}">
                  <a16:creationId xmlns:a16="http://schemas.microsoft.com/office/drawing/2014/main" id="{9A16C664-EE42-664B-A556-1492F7D27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5441" y="3539178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  <p:sp>
          <p:nvSpPr>
            <p:cNvPr id="15" name="Line 18">
              <a:extLst>
                <a:ext uri="{FF2B5EF4-FFF2-40B4-BE49-F238E27FC236}">
                  <a16:creationId xmlns:a16="http://schemas.microsoft.com/office/drawing/2014/main" id="{9B238E1D-DD70-6744-B2A4-2B546B9FE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6903" y="3575691"/>
              <a:ext cx="6248400" cy="0"/>
            </a:xfrm>
            <a:prstGeom prst="line">
              <a:avLst/>
            </a:prstGeom>
            <a:noFill/>
            <a:ln w="9525">
              <a:solidFill>
                <a:srgbClr val="ED181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9">
              <a:extLst>
                <a:ext uri="{FF2B5EF4-FFF2-40B4-BE49-F238E27FC236}">
                  <a16:creationId xmlns:a16="http://schemas.microsoft.com/office/drawing/2014/main" id="{8C60F10C-33FE-CF4C-B581-A829B781A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9503" y="3539178"/>
              <a:ext cx="76200" cy="76200"/>
            </a:xfrm>
            <a:prstGeom prst="flowChartConnector">
              <a:avLst/>
            </a:prstGeom>
            <a:solidFill>
              <a:srgbClr val="ED181E"/>
            </a:solidFill>
            <a:ln w="9525">
              <a:solidFill>
                <a:srgbClr val="ED181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60000"/>
                </a:spcBef>
                <a:buClr>
                  <a:srgbClr val="01673E"/>
                </a:buClr>
                <a:buFont typeface="Symbol" pitchFamily="2" charset="2"/>
                <a:buChar char="·"/>
                <a:defRPr sz="28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rgbClr val="01673E"/>
                </a:buClr>
                <a:buFont typeface="Symbol" pitchFamily="2" charset="2"/>
                <a:buChar char="·"/>
                <a:defRPr sz="2000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Arial" panose="020B0604020202020204" pitchFamily="34" charset="0"/>
                <a:buChar char="–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20000"/>
                </a:spcBef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673E"/>
                </a:buClr>
                <a:buFont typeface="Symbol" pitchFamily="2" charset="2"/>
                <a:buChar char="·"/>
                <a:defRPr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1360669-78D8-EF47-B6B6-45F39291B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97"/>
          <a:stretch/>
        </p:blipFill>
        <p:spPr>
          <a:xfrm>
            <a:off x="3470392" y="1885686"/>
            <a:ext cx="3633149" cy="725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C27FE5-9F9D-EC4E-BAFE-22E112C95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536" y="5183154"/>
            <a:ext cx="3909134" cy="157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C65A4D3-B0CA-FB48-887B-B023A3D9F8D0}"/>
              </a:ext>
            </a:extLst>
          </p:cNvPr>
          <p:cNvCxnSpPr/>
          <p:nvPr/>
        </p:nvCxnSpPr>
        <p:spPr>
          <a:xfrm>
            <a:off x="3950563" y="3604334"/>
            <a:ext cx="524078" cy="53266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A27378-BF4B-D04C-B4A9-E13FA21F28DF}"/>
              </a:ext>
            </a:extLst>
          </p:cNvPr>
          <p:cNvCxnSpPr/>
          <p:nvPr/>
        </p:nvCxnSpPr>
        <p:spPr>
          <a:xfrm>
            <a:off x="6541363" y="3588593"/>
            <a:ext cx="524078" cy="53266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929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72370-8E65-E042-BC97-087D49263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&amp; Maintain CA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391AF-6B20-AA41-859C-E1E934CA8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322773"/>
            <a:ext cx="9704440" cy="5188250"/>
          </a:xfrm>
        </p:spPr>
        <p:txBody>
          <a:bodyPr/>
          <a:lstStyle/>
          <a:p>
            <a:r>
              <a:rPr lang="en-US" dirty="0"/>
              <a:t>Check clients for disconnected channels</a:t>
            </a:r>
          </a:p>
          <a:p>
            <a:pPr lvl="1"/>
            <a:r>
              <a:rPr lang="en-US" dirty="0"/>
              <a:t>Archive</a:t>
            </a:r>
          </a:p>
          <a:p>
            <a:pPr lvl="1"/>
            <a:r>
              <a:rPr lang="en-US" dirty="0"/>
              <a:t>Displays</a:t>
            </a:r>
          </a:p>
          <a:p>
            <a:pPr lvl="1"/>
            <a:r>
              <a:rPr lang="en-US" dirty="0"/>
              <a:t>Run “</a:t>
            </a:r>
            <a:r>
              <a:rPr lang="en-US" dirty="0" err="1"/>
              <a:t>caSnooper</a:t>
            </a:r>
            <a:r>
              <a:rPr lang="en-US" dirty="0"/>
              <a:t>” to spot such clients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Periodically run “</a:t>
            </a:r>
            <a:r>
              <a:rPr lang="en-US" dirty="0" err="1"/>
              <a:t>casw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Lists “beacon anomalies”</a:t>
            </a:r>
            <a:br>
              <a:rPr lang="en-US" dirty="0"/>
            </a:br>
            <a:r>
              <a:rPr lang="en-US" dirty="0"/>
              <a:t>Are those CA servers indeed “new”? 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D499B33-0AE3-A141-A88C-8D8F08501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965"/>
          <a:stretch>
            <a:fillRect/>
          </a:stretch>
        </p:blipFill>
        <p:spPr>
          <a:xfrm>
            <a:off x="6803378" y="3620530"/>
            <a:ext cx="5056390" cy="191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FFBCB1-B542-074C-82C6-5D59DAF75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97"/>
          <a:stretch/>
        </p:blipFill>
        <p:spPr>
          <a:xfrm>
            <a:off x="8356713" y="1322773"/>
            <a:ext cx="3633149" cy="72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035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174F9-B02F-AD41-8B48-221CA853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45" y="291383"/>
            <a:ext cx="3488509" cy="5958763"/>
          </a:xfrm>
        </p:spPr>
        <p:txBody>
          <a:bodyPr>
            <a:normAutofit/>
          </a:bodyPr>
          <a:lstStyle/>
          <a:p>
            <a:r>
              <a:rPr lang="en-US" dirty="0" err="1"/>
              <a:t>caSnooper</a:t>
            </a:r>
            <a:br>
              <a:rPr lang="en-US" dirty="0"/>
            </a:br>
            <a:r>
              <a:rPr lang="en-US" dirty="0"/>
              <a:t>Example</a:t>
            </a:r>
            <a:br>
              <a:rPr lang="en-US" dirty="0"/>
            </a:br>
            <a:br>
              <a:rPr lang="en-US" sz="2700" dirty="0"/>
            </a:br>
            <a:r>
              <a:rPr lang="en-US" sz="2400" dirty="0" err="1"/>
              <a:t>caSnooper</a:t>
            </a:r>
            <a:r>
              <a:rPr lang="en-US" sz="2400" dirty="0"/>
              <a:t> –p20 –t20</a:t>
            </a:r>
            <a:br>
              <a:rPr lang="en-US" sz="2400" dirty="0"/>
            </a:br>
            <a:br>
              <a:rPr lang="en-US" sz="2400" dirty="0"/>
            </a:br>
            <a:endParaRPr lang="en-US" sz="40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34FD039-6224-1142-9C03-0DBDA0893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224" y="0"/>
            <a:ext cx="822277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275272-800D-1F4E-AB42-A1BF9BD8A0FD}"/>
              </a:ext>
            </a:extLst>
          </p:cNvPr>
          <p:cNvSpPr/>
          <p:nvPr/>
        </p:nvSpPr>
        <p:spPr>
          <a:xfrm>
            <a:off x="7529969" y="3905426"/>
            <a:ext cx="1998592" cy="205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6B53A6-245E-7447-AF55-812F0E45707B}"/>
              </a:ext>
            </a:extLst>
          </p:cNvPr>
          <p:cNvSpPr/>
          <p:nvPr/>
        </p:nvSpPr>
        <p:spPr>
          <a:xfrm>
            <a:off x="7459053" y="5066230"/>
            <a:ext cx="702181" cy="205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EF093-FA24-ED41-8124-27E40E45533D}"/>
              </a:ext>
            </a:extLst>
          </p:cNvPr>
          <p:cNvSpPr/>
          <p:nvPr/>
        </p:nvSpPr>
        <p:spPr>
          <a:xfrm>
            <a:off x="7802873" y="3509471"/>
            <a:ext cx="555477" cy="2051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>
            <a:extLst>
              <a:ext uri="{FF2B5EF4-FFF2-40B4-BE49-F238E27FC236}">
                <a16:creationId xmlns:a16="http://schemas.microsoft.com/office/drawing/2014/main" id="{A8E7FFD9-F4FC-C246-A83C-EBB3064BCB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9DD5170A-4E89-F145-AB1D-76E1AB53E888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DC5E10A8-2039-D249-A816-F539FC9A5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caRepeater?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3BEBF26-B0BE-8D4D-AC02-F0F4F6C13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22500" y="1063626"/>
            <a:ext cx="8191500" cy="3351213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Older OSs didn't allow multiple programs to listen to the same UDP port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They didn't see the beacons (UDP broadcasts)!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caRepeater solves this problem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There is one caRepeater process per workstation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Clients make a TCP connection to it when they start up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caRepeater receives the beacons</a:t>
            </a:r>
          </a:p>
          <a:p>
            <a:pPr lvl="2"/>
            <a:r>
              <a:rPr lang="en-US" altLang="en-US" sz="1800">
                <a:solidFill>
                  <a:srgbClr val="FF7800"/>
                </a:solidFill>
                <a:ea typeface="ＭＳ Ｐゴシック" panose="020B0600070205080204" pitchFamily="34" charset="-128"/>
              </a:rPr>
              <a:t>EPICS_CA_REPEATER_PORT</a:t>
            </a:r>
            <a:r>
              <a:rPr lang="en-US" altLang="en-US" sz="1800">
                <a:ea typeface="ＭＳ Ｐゴシック" panose="020B0600070205080204" pitchFamily="34" charset="-128"/>
              </a:rPr>
              <a:t>[usually 5065]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.. and forwards them to clients.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0AB1C3CB-BCC6-8C40-90C8-6A5C086DA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0" y="4191000"/>
            <a:ext cx="5181600" cy="1828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Client Computer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DF5693A9-F393-814B-A594-49D65F7E5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4876801"/>
            <a:ext cx="1600200" cy="455613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37454" tIns="18728" rIns="37454" bIns="18728" anchor="ctr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CaRepeater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E9D7D108-F7C0-B44A-B768-66F42F6F3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5" y="4305300"/>
            <a:ext cx="1047750" cy="457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15DD4D8B-5952-4849-A40A-4EF179D57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5" y="4876800"/>
            <a:ext cx="1047750" cy="457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Client</a:t>
            </a:r>
          </a:p>
        </p:txBody>
      </p:sp>
      <p:sp>
        <p:nvSpPr>
          <p:cNvPr id="48136" name="Rectangle 8">
            <a:extLst>
              <a:ext uri="{FF2B5EF4-FFF2-40B4-BE49-F238E27FC236}">
                <a16:creationId xmlns:a16="http://schemas.microsoft.com/office/drawing/2014/main" id="{217E88E4-8932-3843-A84A-BF929F70B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5" y="5448300"/>
            <a:ext cx="1047750" cy="457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48137" name="Line 9">
            <a:extLst>
              <a:ext uri="{FF2B5EF4-FFF2-40B4-BE49-F238E27FC236}">
                <a16:creationId xmlns:a16="http://schemas.microsoft.com/office/drawing/2014/main" id="{076AEA3C-C1A2-B14D-8626-291D584072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6375" y="4495800"/>
            <a:ext cx="1447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10">
            <a:extLst>
              <a:ext uri="{FF2B5EF4-FFF2-40B4-BE49-F238E27FC236}">
                <a16:creationId xmlns:a16="http://schemas.microsoft.com/office/drawing/2014/main" id="{0848DCAB-CD42-B546-A83C-9E3394517C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375" y="5181600"/>
            <a:ext cx="1447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1">
            <a:extLst>
              <a:ext uri="{FF2B5EF4-FFF2-40B4-BE49-F238E27FC236}">
                <a16:creationId xmlns:a16="http://schemas.microsoft.com/office/drawing/2014/main" id="{C84C1BC2-03C8-1044-9ED9-425581FC2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6375" y="51054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Line 24">
            <a:extLst>
              <a:ext uri="{FF2B5EF4-FFF2-40B4-BE49-F238E27FC236}">
                <a16:creationId xmlns:a16="http://schemas.microsoft.com/office/drawing/2014/main" id="{94948C74-8DBF-294F-9496-1B0E6B037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2014" y="5084763"/>
            <a:ext cx="6937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Line 25">
            <a:extLst>
              <a:ext uri="{FF2B5EF4-FFF2-40B4-BE49-F238E27FC236}">
                <a16:creationId xmlns:a16="http://schemas.microsoft.com/office/drawing/2014/main" id="{E000DC17-203E-2140-8A90-ABC753109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2650" y="4532313"/>
            <a:ext cx="711200" cy="4953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26">
            <a:extLst>
              <a:ext uri="{FF2B5EF4-FFF2-40B4-BE49-F238E27FC236}">
                <a16:creationId xmlns:a16="http://schemas.microsoft.com/office/drawing/2014/main" id="{AED8F2BE-F8F7-0C4E-BEEE-AB9D959F31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2651" y="5170489"/>
            <a:ext cx="701675" cy="4778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Rectangle 27">
            <a:extLst>
              <a:ext uri="{FF2B5EF4-FFF2-40B4-BE49-F238E27FC236}">
                <a16:creationId xmlns:a16="http://schemas.microsoft.com/office/drawing/2014/main" id="{25219F08-8F0D-5F4C-80CA-357C7EC2D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4295775"/>
            <a:ext cx="1047750" cy="457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IOC1</a:t>
            </a:r>
          </a:p>
        </p:txBody>
      </p:sp>
      <p:sp>
        <p:nvSpPr>
          <p:cNvPr id="48144" name="Rectangle 28">
            <a:extLst>
              <a:ext uri="{FF2B5EF4-FFF2-40B4-BE49-F238E27FC236}">
                <a16:creationId xmlns:a16="http://schemas.microsoft.com/office/drawing/2014/main" id="{97380C6A-F486-5E4E-B3CC-A605823EB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4864100"/>
            <a:ext cx="1047750" cy="457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IOC2</a:t>
            </a:r>
          </a:p>
        </p:txBody>
      </p:sp>
      <p:sp>
        <p:nvSpPr>
          <p:cNvPr id="48145" name="Rectangle 29">
            <a:extLst>
              <a:ext uri="{FF2B5EF4-FFF2-40B4-BE49-F238E27FC236}">
                <a16:creationId xmlns:a16="http://schemas.microsoft.com/office/drawing/2014/main" id="{BA809B05-543B-4349-A72D-2A4005241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288" y="5416550"/>
            <a:ext cx="1047750" cy="4572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0">
                <a:solidFill>
                  <a:schemeClr val="tx1"/>
                </a:solidFill>
                <a:latin typeface="Times New Roman" panose="02020603050405020304" pitchFamily="18" charset="0"/>
              </a:rPr>
              <a:t>IOC3</a:t>
            </a:r>
          </a:p>
        </p:txBody>
      </p:sp>
      <p:sp>
        <p:nvSpPr>
          <p:cNvPr id="48146" name="Line 18">
            <a:extLst>
              <a:ext uri="{FF2B5EF4-FFF2-40B4-BE49-F238E27FC236}">
                <a16:creationId xmlns:a16="http://schemas.microsoft.com/office/drawing/2014/main" id="{C7784219-E1D6-584D-B3B5-4ABD15526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4014" y="5084763"/>
            <a:ext cx="69373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7" name="AutoShape 17">
            <a:extLst>
              <a:ext uri="{FF2B5EF4-FFF2-40B4-BE49-F238E27FC236}">
                <a16:creationId xmlns:a16="http://schemas.microsoft.com/office/drawing/2014/main" id="{3755EA09-BBDD-C742-8365-4B588D6AB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5019676"/>
            <a:ext cx="93662" cy="142875"/>
          </a:xfrm>
          <a:prstGeom prst="flowChartConnector">
            <a:avLst/>
          </a:prstGeom>
          <a:solidFill>
            <a:srgbClr val="FF78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>
            <a:extLst>
              <a:ext uri="{FF2B5EF4-FFF2-40B4-BE49-F238E27FC236}">
                <a16:creationId xmlns:a16="http://schemas.microsoft.com/office/drawing/2014/main" id="{D4C1876A-5C25-384C-92AE-527AA2F08D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49DC69FD-8AA0-774C-9EEF-838D4075271C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04C321F1-1C8A-CD42-BC56-32DF0C925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Issues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8F22DC0-D77F-924C-AAE1-B2D97DA9F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839788"/>
            <a:ext cx="9871985" cy="5067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CA Client does not connect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Check basic network connectivity.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Can server and client machines 'ping' each other?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Check EPICS_CA_ADDR_LIST. Is server on different subnet?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CA Client re-connects slowly after network issue or IOC reboot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Use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casw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wireshark</a:t>
            </a:r>
            <a:r>
              <a:rPr lang="en-US" altLang="en-US" sz="2000" dirty="0">
                <a:ea typeface="ＭＳ Ｐゴシック" panose="020B0600070205080204" pitchFamily="34" charset="-128"/>
              </a:rPr>
              <a:t>: Does the client computer receive the 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anomal</a:t>
            </a:r>
            <a:r>
              <a:rPr lang="en-US" altLang="en-US" sz="2000" dirty="0">
                <a:ea typeface="ＭＳ Ｐゴシック" panose="020B0600070205080204" pitchFamily="34" charset="-128"/>
              </a:rPr>
              <a:t>) beacons of the rebooting IOC?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Check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EPICS_CAS_BEACON_ADDR_LIST,since</a:t>
            </a:r>
            <a:r>
              <a:rPr lang="en-US" altLang="en-US" sz="2000" dirty="0">
                <a:ea typeface="ＭＳ Ｐゴシック" panose="020B0600070205080204" pitchFamily="34" charset="-128"/>
              </a:rPr>
              <a:t> routers will not forward beacons across subnets.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Check if '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caRepeater</a:t>
            </a:r>
            <a:r>
              <a:rPr lang="en-US" altLang="en-US" sz="2000" dirty="0">
                <a:ea typeface="ＭＳ Ｐゴシック" panose="020B0600070205080204" pitchFamily="34" charset="-128"/>
              </a:rPr>
              <a:t>' is running on the client.</a:t>
            </a:r>
          </a:p>
        </p:txBody>
      </p:sp>
    </p:spTree>
  </p:cSld>
  <p:clrMapOvr>
    <a:masterClrMapping/>
  </p:clrMapOvr>
  <p:transition spd="slow" advTm="44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>
            <a:extLst>
              <a:ext uri="{FF2B5EF4-FFF2-40B4-BE49-F238E27FC236}">
                <a16:creationId xmlns:a16="http://schemas.microsoft.com/office/drawing/2014/main" id="{73CBB6BB-0F0E-1F46-9C3A-A39E28A316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B59BC0B4-C911-CF4B-800E-F52E33D9E254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09D052E2-41C7-0741-BC14-2E02377CF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Points to remember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7B94E6E-261D-674C-BEA7-A1F9122FC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1769806"/>
            <a:ext cx="8745537" cy="404838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In 99% of the cases, CA "just works"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If not, check EPICS_CA_ADDR_LIST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If that's not it, there could be a subnet/router issue with UDP search broadcasts and beacons.</a:t>
            </a:r>
          </a:p>
        </p:txBody>
      </p:sp>
    </p:spTree>
  </p:cSld>
  <p:clrMapOvr>
    <a:masterClrMapping/>
  </p:clrMapOvr>
  <p:transition spd="slow" advTm="44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5B718-1F41-8311-D3CF-EF2469BB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PV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138E7-CAD0-1250-DED4-AE6B4B616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371601"/>
            <a:ext cx="11419468" cy="4985656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Same basic idea</a:t>
            </a:r>
            <a:r>
              <a:rPr lang="en-US" dirty="0"/>
              <a:t>: UDP searches, then TCP to get/put/monitor</a:t>
            </a:r>
          </a:p>
          <a:p>
            <a:r>
              <a:rPr lang="en-US" dirty="0">
                <a:solidFill>
                  <a:srgbClr val="00B050"/>
                </a:solidFill>
              </a:rPr>
              <a:t>EPICS_PVA_ADDR_LIST </a:t>
            </a:r>
            <a:r>
              <a:rPr lang="en-US" dirty="0"/>
              <a:t>instead of EPICS_CA_ADDR_LIST</a:t>
            </a:r>
          </a:p>
          <a:p>
            <a:r>
              <a:rPr lang="en-US" dirty="0"/>
              <a:t>No </a:t>
            </a:r>
            <a:r>
              <a:rPr lang="en-US" dirty="0" err="1"/>
              <a:t>caRepeater</a:t>
            </a:r>
            <a:r>
              <a:rPr lang="en-US" dirty="0"/>
              <a:t> necessary</a:t>
            </a:r>
          </a:p>
          <a:p>
            <a:r>
              <a:rPr lang="en-US" dirty="0">
                <a:solidFill>
                  <a:srgbClr val="00B050"/>
                </a:solidFill>
              </a:rPr>
              <a:t>More data types</a:t>
            </a:r>
          </a:p>
          <a:p>
            <a:pPr lvl="1"/>
            <a:r>
              <a:rPr lang="en-US" dirty="0"/>
              <a:t>“Normative types” for all the DBR_.. Info</a:t>
            </a:r>
          </a:p>
          <a:p>
            <a:pPr lvl="1"/>
            <a:r>
              <a:rPr lang="en-US" dirty="0"/>
              <a:t>Plus “Image”, “Table”, and optional custom types</a:t>
            </a:r>
          </a:p>
          <a:p>
            <a:r>
              <a:rPr lang="en-US" dirty="0"/>
              <a:t>Supports </a:t>
            </a:r>
            <a:r>
              <a:rPr lang="en-US" dirty="0">
                <a:solidFill>
                  <a:srgbClr val="00B050"/>
                </a:solidFill>
              </a:rPr>
              <a:t>IPv6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00B050"/>
                </a:solidFill>
              </a:rPr>
              <a:t>Secure</a:t>
            </a:r>
            <a:r>
              <a:rPr lang="en-US" dirty="0"/>
              <a:t> PVA</a:t>
            </a:r>
            <a:r>
              <a:rPr lang="en-US"/>
              <a:t>” development: </a:t>
            </a:r>
            <a:r>
              <a:rPr lang="en-US" dirty="0"/>
              <a:t>Authentication, encryption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5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230A-860C-574B-B3FA-74CCD87DF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over similar Control System/IoT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16A36-5553-B74D-BDE3-B87833424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5" y="1188720"/>
            <a:ext cx="11906865" cy="566928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”Zero config” for small setups</a:t>
            </a:r>
            <a:r>
              <a:rPr lang="en-US" dirty="0"/>
              <a:t>, yet scales to large networks</a:t>
            </a:r>
          </a:p>
          <a:p>
            <a:r>
              <a:rPr lang="en-US" dirty="0"/>
              <a:t>Distributed, </a:t>
            </a:r>
            <a:r>
              <a:rPr lang="en-US" dirty="0">
                <a:solidFill>
                  <a:srgbClr val="0070C0"/>
                </a:solidFill>
              </a:rPr>
              <a:t>no central “Name Server” or “Broker” bottleneck</a:t>
            </a:r>
          </a:p>
          <a:p>
            <a:r>
              <a:rPr lang="en-US" dirty="0"/>
              <a:t>Read/write/subscribe (</a:t>
            </a:r>
            <a:r>
              <a:rPr lang="en-US" dirty="0">
                <a:solidFill>
                  <a:srgbClr val="0070C0"/>
                </a:solidFill>
              </a:rPr>
              <a:t>‘get’, ‘put’, ‘monitor’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Monitor sends initial value</a:t>
            </a:r>
          </a:p>
          <a:p>
            <a:pPr lvl="1"/>
            <a:r>
              <a:rPr lang="en-US" dirty="0"/>
              <a:t>‘put-callback’ option for assured completion</a:t>
            </a:r>
          </a:p>
          <a:p>
            <a:r>
              <a:rPr lang="en-US" dirty="0">
                <a:solidFill>
                  <a:srgbClr val="0070C0"/>
                </a:solidFill>
              </a:rPr>
              <a:t>Data types that combine value with timestamp, units, status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To end user:</a:t>
            </a:r>
          </a:p>
          <a:p>
            <a:r>
              <a:rPr lang="en-US" dirty="0"/>
              <a:t>Look at operator display and enjoy what you see</a:t>
            </a:r>
          </a:p>
          <a:p>
            <a:r>
              <a:rPr lang="en-US" dirty="0"/>
              <a:t>Maybe use channel name to create your own displays, scripts, …</a:t>
            </a:r>
          </a:p>
        </p:txBody>
      </p:sp>
    </p:spTree>
    <p:extLst>
      <p:ext uri="{BB962C8B-B14F-4D97-AF65-F5344CB8AC3E}">
        <p14:creationId xmlns:p14="http://schemas.microsoft.com/office/powerpoint/2010/main" val="269618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4">
            <a:extLst>
              <a:ext uri="{FF2B5EF4-FFF2-40B4-BE49-F238E27FC236}">
                <a16:creationId xmlns:a16="http://schemas.microsoft.com/office/drawing/2014/main" id="{5FF19D46-843C-2642-AD68-E623CFBBA0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67354D8C-5384-AA4F-ABD9-3B8DF72C48D2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9779199B-CE89-4340-9ADE-102580F35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Channel Access in One Slide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2FD7B94-E252-CE4B-B868-B4C843A784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62250" y="3098801"/>
            <a:ext cx="1390650" cy="366713"/>
          </a:xfrm>
        </p:spPr>
        <p:txBody>
          <a:bodyPr/>
          <a:lstStyle/>
          <a:p>
            <a:pPr algn="ctr">
              <a:buFont typeface="Symbol" pitchFamily="2" charset="2"/>
              <a:buNone/>
            </a:pPr>
            <a:r>
              <a:rPr lang="en-US" altLang="en-US" sz="1800" dirty="0">
                <a:solidFill>
                  <a:srgbClr val="FF7800"/>
                </a:solidFill>
                <a:ea typeface="ＭＳ Ｐゴシック" panose="020B0600070205080204" pitchFamily="34" charset="-128"/>
              </a:rPr>
              <a:t>CA Server</a:t>
            </a: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3F75D095-549B-2140-ACA7-C1B75D7B8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3827978"/>
            <a:ext cx="1685926" cy="2182279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388E2B-82B9-934A-B925-FF2CD8BAE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6" y="3458647"/>
            <a:ext cx="1666875" cy="369332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102EA2BA-A96C-EB42-B17B-D0D57D341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52863"/>
            <a:ext cx="179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Process Variables:</a:t>
            </a:r>
          </a:p>
        </p:txBody>
      </p:sp>
      <p:sp>
        <p:nvSpPr>
          <p:cNvPr id="37896" name="Rectangle 8">
            <a:extLst>
              <a:ext uri="{FF2B5EF4-FFF2-40B4-BE49-F238E27FC236}">
                <a16:creationId xmlns:a16="http://schemas.microsoft.com/office/drawing/2014/main" id="{235CDE5A-714F-044F-8E9A-2595DEE67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3521076"/>
            <a:ext cx="167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Channel Access Server</a:t>
            </a:r>
          </a:p>
        </p:txBody>
      </p:sp>
      <p:sp>
        <p:nvSpPr>
          <p:cNvPr id="37897" name="Rectangle 9">
            <a:extLst>
              <a:ext uri="{FF2B5EF4-FFF2-40B4-BE49-F238E27FC236}">
                <a16:creationId xmlns:a16="http://schemas.microsoft.com/office/drawing/2014/main" id="{942A9496-5D38-AA49-A211-CD53DA46E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6" y="4308475"/>
            <a:ext cx="14954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</a:rPr>
              <a:t>S1A:H1:CurrentAO</a:t>
            </a:r>
          </a:p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1600" dirty="0">
              <a:solidFill>
                <a:schemeClr val="tx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</a:rPr>
              <a:t>S1:P1:x</a:t>
            </a:r>
          </a:p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</a:rPr>
              <a:t>S1:P1:y</a:t>
            </a:r>
          </a:p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en-US" altLang="en-US" sz="1600" dirty="0">
              <a:solidFill>
                <a:schemeClr val="tx1"/>
              </a:solidFill>
            </a:endParaRPr>
          </a:p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000" dirty="0">
                <a:solidFill>
                  <a:schemeClr val="tx1"/>
                </a:solidFill>
              </a:rPr>
              <a:t>S1:G1:vacuum</a:t>
            </a:r>
          </a:p>
        </p:txBody>
      </p:sp>
      <p:pic>
        <p:nvPicPr>
          <p:cNvPr id="37898" name="Picture 10" descr="Probe">
            <a:extLst>
              <a:ext uri="{FF2B5EF4-FFF2-40B4-BE49-F238E27FC236}">
                <a16:creationId xmlns:a16="http://schemas.microsoft.com/office/drawing/2014/main" id="{6ED4AAED-9C00-9547-866F-A9E85CF6A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6" y="1085850"/>
            <a:ext cx="167322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Rectangle 11">
            <a:extLst>
              <a:ext uri="{FF2B5EF4-FFF2-40B4-BE49-F238E27FC236}">
                <a16:creationId xmlns:a16="http://schemas.microsoft.com/office/drawing/2014/main" id="{F1003BFE-E6B0-1F42-B337-24E12C651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2380684"/>
            <a:ext cx="1446212" cy="215444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800">
                <a:solidFill>
                  <a:schemeClr val="tx1"/>
                </a:solidFill>
              </a:rPr>
              <a:t>Channel Access Client</a:t>
            </a:r>
          </a:p>
        </p:txBody>
      </p:sp>
      <p:sp>
        <p:nvSpPr>
          <p:cNvPr id="37900" name="Line 12">
            <a:extLst>
              <a:ext uri="{FF2B5EF4-FFF2-40B4-BE49-F238E27FC236}">
                <a16:creationId xmlns:a16="http://schemas.microsoft.com/office/drawing/2014/main" id="{C7668C6B-5BCF-9A41-86A7-5F2F48F03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8326" y="3062288"/>
            <a:ext cx="844391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7901" name="Line 13">
            <a:extLst>
              <a:ext uri="{FF2B5EF4-FFF2-40B4-BE49-F238E27FC236}">
                <a16:creationId xmlns:a16="http://schemas.microsoft.com/office/drawing/2014/main" id="{53CD0F6F-3FD0-0D42-8F55-4ADD8FF95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7163" y="2608263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28078" name="AutoShape 14">
            <a:extLst>
              <a:ext uri="{FF2B5EF4-FFF2-40B4-BE49-F238E27FC236}">
                <a16:creationId xmlns:a16="http://schemas.microsoft.com/office/drawing/2014/main" id="{1AB45665-A5D1-8D4D-870C-78FCAD8CF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676401"/>
            <a:ext cx="1905000" cy="466725"/>
          </a:xfrm>
          <a:prstGeom prst="wedgeRectCallout">
            <a:avLst>
              <a:gd name="adj1" fmla="val -15250"/>
              <a:gd name="adj2" fmla="val 21700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Who has a PV named </a:t>
            </a:r>
            <a:r>
              <a:rPr lang="ja-JP" altLang="en-US" sz="1200">
                <a:solidFill>
                  <a:schemeClr val="tx1"/>
                </a:solidFill>
              </a:rPr>
              <a:t>“</a:t>
            </a:r>
            <a:r>
              <a:rPr lang="en-US" altLang="ja-JP" sz="1200">
                <a:solidFill>
                  <a:schemeClr val="tx1"/>
                </a:solidFill>
              </a:rPr>
              <a:t>S1A:H1:CurrentAO</a:t>
            </a:r>
            <a:r>
              <a:rPr lang="ja-JP" altLang="en-US" sz="1200">
                <a:solidFill>
                  <a:schemeClr val="tx1"/>
                </a:solidFill>
              </a:rPr>
              <a:t>”</a:t>
            </a:r>
            <a:r>
              <a:rPr lang="en-US" altLang="ja-JP" sz="1200">
                <a:solidFill>
                  <a:schemeClr val="tx1"/>
                </a:solidFill>
              </a:rPr>
              <a:t>?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8079" name="AutoShape 15">
            <a:extLst>
              <a:ext uri="{FF2B5EF4-FFF2-40B4-BE49-F238E27FC236}">
                <a16:creationId xmlns:a16="http://schemas.microsoft.com/office/drawing/2014/main" id="{21479EC2-ADB8-EB49-9109-766228190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3590925"/>
            <a:ext cx="628650" cy="323850"/>
          </a:xfrm>
          <a:prstGeom prst="wedgeRectCallout">
            <a:avLst>
              <a:gd name="adj1" fmla="val 14394"/>
              <a:gd name="adj2" fmla="val -188727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I do.</a:t>
            </a:r>
          </a:p>
        </p:txBody>
      </p:sp>
      <p:sp>
        <p:nvSpPr>
          <p:cNvPr id="728080" name="AutoShape 16">
            <a:extLst>
              <a:ext uri="{FF2B5EF4-FFF2-40B4-BE49-F238E27FC236}">
                <a16:creationId xmlns:a16="http://schemas.microsoft.com/office/drawing/2014/main" id="{09CE5D2A-BE8C-4C4D-BEB0-8C34A137D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6" y="2209801"/>
            <a:ext cx="1114425" cy="466725"/>
          </a:xfrm>
          <a:prstGeom prst="wedgeRectCallout">
            <a:avLst>
              <a:gd name="adj1" fmla="val -23931"/>
              <a:gd name="adj2" fmla="val 11088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What is its value?</a:t>
            </a:r>
          </a:p>
        </p:txBody>
      </p:sp>
      <p:sp>
        <p:nvSpPr>
          <p:cNvPr id="728081" name="AutoShape 17">
            <a:extLst>
              <a:ext uri="{FF2B5EF4-FFF2-40B4-BE49-F238E27FC236}">
                <a16:creationId xmlns:a16="http://schemas.microsoft.com/office/drawing/2014/main" id="{FCF01808-EFCF-9F4D-892E-9AE3AD792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3590925"/>
            <a:ext cx="723900" cy="495300"/>
          </a:xfrm>
          <a:prstGeom prst="wedgeRectCallout">
            <a:avLst>
              <a:gd name="adj1" fmla="val 5921"/>
              <a:gd name="adj2" fmla="val -159935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25.5 AMPS</a:t>
            </a:r>
          </a:p>
        </p:txBody>
      </p:sp>
      <p:sp>
        <p:nvSpPr>
          <p:cNvPr id="728082" name="AutoShape 18">
            <a:extLst>
              <a:ext uri="{FF2B5EF4-FFF2-40B4-BE49-F238E27FC236}">
                <a16:creationId xmlns:a16="http://schemas.microsoft.com/office/drawing/2014/main" id="{344F2089-8EA0-1540-828F-3898FB5D6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1" y="1676400"/>
            <a:ext cx="1114425" cy="533400"/>
          </a:xfrm>
          <a:prstGeom prst="wedgeRectCallout">
            <a:avLst>
              <a:gd name="adj1" fmla="val -50426"/>
              <a:gd name="adj2" fmla="val 18363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Change its value to 30.5</a:t>
            </a:r>
          </a:p>
        </p:txBody>
      </p:sp>
      <p:sp>
        <p:nvSpPr>
          <p:cNvPr id="728083" name="Rectangle 19">
            <a:extLst>
              <a:ext uri="{FF2B5EF4-FFF2-40B4-BE49-F238E27FC236}">
                <a16:creationId xmlns:a16="http://schemas.microsoft.com/office/drawing/2014/main" id="{9EB146F4-3CDD-6F4E-A6AE-EEC3CD8DA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201" y="1012825"/>
            <a:ext cx="1781175" cy="431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ja-JP" altLang="en-US" sz="1200">
                <a:solidFill>
                  <a:schemeClr val="tx1"/>
                </a:solidFill>
              </a:rPr>
              <a:t>“</a:t>
            </a:r>
            <a:r>
              <a:rPr lang="en-US" altLang="ja-JP" sz="1200">
                <a:solidFill>
                  <a:schemeClr val="tx1"/>
                </a:solidFill>
              </a:rPr>
              <a:t>connection request</a:t>
            </a:r>
            <a:r>
              <a:rPr lang="ja-JP" altLang="en-US" sz="1200">
                <a:solidFill>
                  <a:schemeClr val="tx1"/>
                </a:solidFill>
              </a:rPr>
              <a:t>”</a:t>
            </a:r>
            <a:r>
              <a:rPr lang="en-US" altLang="ja-JP" sz="1200">
                <a:solidFill>
                  <a:schemeClr val="tx1"/>
                </a:solidFill>
              </a:rPr>
              <a:t> or </a:t>
            </a:r>
            <a:r>
              <a:rPr lang="ja-JP" altLang="en-US" sz="1200">
                <a:solidFill>
                  <a:schemeClr val="tx1"/>
                </a:solidFill>
              </a:rPr>
              <a:t>“</a:t>
            </a:r>
            <a:r>
              <a:rPr lang="en-US" altLang="ja-JP" sz="1200">
                <a:solidFill>
                  <a:schemeClr val="tx1"/>
                </a:solidFill>
              </a:rPr>
              <a:t>search request</a:t>
            </a:r>
            <a:r>
              <a:rPr lang="ja-JP" altLang="en-US" sz="1200">
                <a:solidFill>
                  <a:schemeClr val="tx1"/>
                </a:solidFill>
              </a:rPr>
              <a:t>”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8084" name="AutoShape 20">
            <a:extLst>
              <a:ext uri="{FF2B5EF4-FFF2-40B4-BE49-F238E27FC236}">
                <a16:creationId xmlns:a16="http://schemas.microsoft.com/office/drawing/2014/main" id="{6FCCE998-78DC-1043-9EBF-69ABCDDA5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6" y="3590925"/>
            <a:ext cx="733425" cy="628650"/>
          </a:xfrm>
          <a:prstGeom prst="wedgeRectCallout">
            <a:avLst>
              <a:gd name="adj1" fmla="val 5194"/>
              <a:gd name="adj2" fmla="val -136616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OK, it is now 30.5</a:t>
            </a:r>
          </a:p>
        </p:txBody>
      </p:sp>
      <p:sp>
        <p:nvSpPr>
          <p:cNvPr id="728085" name="AutoShape 21">
            <a:extLst>
              <a:ext uri="{FF2B5EF4-FFF2-40B4-BE49-F238E27FC236}">
                <a16:creationId xmlns:a16="http://schemas.microsoft.com/office/drawing/2014/main" id="{7463FA76-CBCE-2649-9442-C4C8014F0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4657726"/>
            <a:ext cx="1466850" cy="771525"/>
          </a:xfrm>
          <a:prstGeom prst="wedgeRectCallout">
            <a:avLst>
              <a:gd name="adj1" fmla="val -16560"/>
              <a:gd name="adj2" fmla="val -37861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30.5 is too high. It is now set to the maximum value of 27.5.</a:t>
            </a:r>
          </a:p>
        </p:txBody>
      </p:sp>
      <p:sp>
        <p:nvSpPr>
          <p:cNvPr id="728086" name="AutoShape 22">
            <a:extLst>
              <a:ext uri="{FF2B5EF4-FFF2-40B4-BE49-F238E27FC236}">
                <a16:creationId xmlns:a16="http://schemas.microsoft.com/office/drawing/2014/main" id="{28F7D38E-BE55-6642-9813-45AD2D452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5505450"/>
            <a:ext cx="1504950" cy="628650"/>
          </a:xfrm>
          <a:prstGeom prst="wedgeRectCallout">
            <a:avLst>
              <a:gd name="adj1" fmla="val 8546"/>
              <a:gd name="adj2" fmla="val -41162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You are not authorized to change this value</a:t>
            </a:r>
          </a:p>
        </p:txBody>
      </p:sp>
      <p:sp>
        <p:nvSpPr>
          <p:cNvPr id="728087" name="AutoShape 23">
            <a:extLst>
              <a:ext uri="{FF2B5EF4-FFF2-40B4-BE49-F238E27FC236}">
                <a16:creationId xmlns:a16="http://schemas.microsoft.com/office/drawing/2014/main" id="{4916D4B7-EF1A-FC48-8805-F8625C8A2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901" y="1676401"/>
            <a:ext cx="1095375" cy="847725"/>
          </a:xfrm>
          <a:prstGeom prst="wedgeRectCallout">
            <a:avLst>
              <a:gd name="adj1" fmla="val -72176"/>
              <a:gd name="adj2" fmla="val 10374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Notify me when the value changes</a:t>
            </a:r>
          </a:p>
        </p:txBody>
      </p:sp>
      <p:sp>
        <p:nvSpPr>
          <p:cNvPr id="728088" name="AutoShape 24">
            <a:extLst>
              <a:ext uri="{FF2B5EF4-FFF2-40B4-BE49-F238E27FC236}">
                <a16:creationId xmlns:a16="http://schemas.microsoft.com/office/drawing/2014/main" id="{71A57B2F-8690-D14B-B7FF-1FC8C9B6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3590925"/>
            <a:ext cx="914400" cy="457200"/>
          </a:xfrm>
          <a:prstGeom prst="wedgeRectCallout">
            <a:avLst>
              <a:gd name="adj1" fmla="val 14435"/>
              <a:gd name="adj2" fmla="val -166667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It is now </a:t>
            </a:r>
            <a:r>
              <a:rPr lang="en-US" altLang="en-US" sz="1000">
                <a:solidFill>
                  <a:schemeClr val="tx1"/>
                </a:solidFill>
              </a:rPr>
              <a:t>20.5 AMPS</a:t>
            </a:r>
          </a:p>
        </p:txBody>
      </p:sp>
      <p:sp>
        <p:nvSpPr>
          <p:cNvPr id="728089" name="AutoShape 25">
            <a:extLst>
              <a:ext uri="{FF2B5EF4-FFF2-40B4-BE49-F238E27FC236}">
                <a16:creationId xmlns:a16="http://schemas.microsoft.com/office/drawing/2014/main" id="{17DA9D2D-17B3-A942-8964-5BF315776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3590925"/>
            <a:ext cx="914400" cy="457200"/>
          </a:xfrm>
          <a:prstGeom prst="wedgeRectCallout">
            <a:avLst>
              <a:gd name="adj1" fmla="val 7468"/>
              <a:gd name="adj2" fmla="val -169097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It is now </a:t>
            </a:r>
            <a:r>
              <a:rPr lang="en-US" altLang="en-US" sz="1000">
                <a:solidFill>
                  <a:schemeClr val="tx1"/>
                </a:solidFill>
              </a:rPr>
              <a:t>10.5 AMPS</a:t>
            </a:r>
          </a:p>
        </p:txBody>
      </p:sp>
      <p:sp>
        <p:nvSpPr>
          <p:cNvPr id="728090" name="AutoShape 26">
            <a:extLst>
              <a:ext uri="{FF2B5EF4-FFF2-40B4-BE49-F238E27FC236}">
                <a16:creationId xmlns:a16="http://schemas.microsoft.com/office/drawing/2014/main" id="{B3869217-23FE-7045-8207-488A22E0A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75" y="3590925"/>
            <a:ext cx="1047750" cy="457200"/>
          </a:xfrm>
          <a:prstGeom prst="wedgeRectCallout">
            <a:avLst>
              <a:gd name="adj1" fmla="val 153"/>
              <a:gd name="adj2" fmla="val -169097"/>
            </a:avLst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It is now     </a:t>
            </a:r>
            <a:r>
              <a:rPr lang="en-US" altLang="en-US" sz="1000">
                <a:solidFill>
                  <a:schemeClr val="tx1"/>
                </a:solidFill>
              </a:rPr>
              <a:t>-0.0023 AMPS</a:t>
            </a:r>
          </a:p>
        </p:txBody>
      </p:sp>
      <p:sp>
        <p:nvSpPr>
          <p:cNvPr id="728091" name="Rectangle 27">
            <a:extLst>
              <a:ext uri="{FF2B5EF4-FFF2-40B4-BE49-F238E27FC236}">
                <a16:creationId xmlns:a16="http://schemas.microsoft.com/office/drawing/2014/main" id="{A0A7406F-51F8-534B-8092-9D2B82925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1" y="1012825"/>
            <a:ext cx="828675" cy="5413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ja-JP" altLang="en-US" sz="1200">
                <a:solidFill>
                  <a:schemeClr val="tx1"/>
                </a:solidFill>
              </a:rPr>
              <a:t>“</a:t>
            </a:r>
            <a:r>
              <a:rPr lang="en-US" altLang="ja-JP" sz="1200">
                <a:solidFill>
                  <a:schemeClr val="tx1"/>
                </a:solidFill>
              </a:rPr>
              <a:t>put</a:t>
            </a:r>
            <a:r>
              <a:rPr lang="ja-JP" altLang="en-US" sz="1200">
                <a:solidFill>
                  <a:schemeClr val="tx1"/>
                </a:solidFill>
              </a:rPr>
              <a:t>”</a:t>
            </a:r>
            <a:r>
              <a:rPr lang="en-US" altLang="ja-JP" sz="1200">
                <a:solidFill>
                  <a:schemeClr val="tx1"/>
                </a:solidFill>
              </a:rPr>
              <a:t> or </a:t>
            </a:r>
          </a:p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ja-JP" altLang="en-US" sz="1200">
                <a:solidFill>
                  <a:schemeClr val="tx1"/>
                </a:solidFill>
              </a:rPr>
              <a:t>“</a:t>
            </a:r>
            <a:r>
              <a:rPr lang="en-US" altLang="ja-JP" sz="1200">
                <a:solidFill>
                  <a:schemeClr val="tx1"/>
                </a:solidFill>
              </a:rPr>
              <a:t>caPut</a:t>
            </a:r>
            <a:r>
              <a:rPr lang="ja-JP" altLang="en-US" sz="1200">
                <a:solidFill>
                  <a:schemeClr val="tx1"/>
                </a:solidFill>
              </a:rPr>
              <a:t>”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8092" name="Rectangle 28">
            <a:extLst>
              <a:ext uri="{FF2B5EF4-FFF2-40B4-BE49-F238E27FC236}">
                <a16:creationId xmlns:a16="http://schemas.microsoft.com/office/drawing/2014/main" id="{1987D92C-0D4A-DD4E-B7E5-95648BC25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6" y="1012825"/>
            <a:ext cx="828675" cy="5413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ja-JP" altLang="en-US" sz="1200">
                <a:solidFill>
                  <a:schemeClr val="tx1"/>
                </a:solidFill>
              </a:rPr>
              <a:t>“</a:t>
            </a:r>
            <a:r>
              <a:rPr lang="en-US" altLang="ja-JP" sz="1200">
                <a:solidFill>
                  <a:schemeClr val="tx1"/>
                </a:solidFill>
              </a:rPr>
              <a:t>get</a:t>
            </a:r>
            <a:r>
              <a:rPr lang="ja-JP" altLang="en-US" sz="1200">
                <a:solidFill>
                  <a:schemeClr val="tx1"/>
                </a:solidFill>
              </a:rPr>
              <a:t>”</a:t>
            </a:r>
            <a:r>
              <a:rPr lang="en-US" altLang="ja-JP" sz="1200">
                <a:solidFill>
                  <a:schemeClr val="tx1"/>
                </a:solidFill>
              </a:rPr>
              <a:t> or </a:t>
            </a:r>
          </a:p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ja-JP" altLang="en-US" sz="1200">
                <a:solidFill>
                  <a:schemeClr val="tx1"/>
                </a:solidFill>
              </a:rPr>
              <a:t>“</a:t>
            </a:r>
            <a:r>
              <a:rPr lang="en-US" altLang="ja-JP" sz="1200">
                <a:solidFill>
                  <a:schemeClr val="tx1"/>
                </a:solidFill>
              </a:rPr>
              <a:t>caGet</a:t>
            </a:r>
            <a:r>
              <a:rPr lang="ja-JP" altLang="en-US" sz="1200">
                <a:solidFill>
                  <a:schemeClr val="tx1"/>
                </a:solidFill>
              </a:rPr>
              <a:t>”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8093" name="Rectangle 29">
            <a:extLst>
              <a:ext uri="{FF2B5EF4-FFF2-40B4-BE49-F238E27FC236}">
                <a16:creationId xmlns:a16="http://schemas.microsoft.com/office/drawing/2014/main" id="{BDC7FCD6-3805-664B-810A-946A0D2B3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1" y="1012825"/>
            <a:ext cx="1424213" cy="42473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ja-JP" altLang="en-US" sz="1200">
                <a:solidFill>
                  <a:schemeClr val="tx1"/>
                </a:solidFill>
              </a:rPr>
              <a:t>“</a:t>
            </a:r>
            <a:r>
              <a:rPr lang="en-US" altLang="ja-JP" sz="1200" dirty="0">
                <a:solidFill>
                  <a:schemeClr val="tx1"/>
                </a:solidFill>
              </a:rPr>
              <a:t>set a monitor</a:t>
            </a:r>
            <a:r>
              <a:rPr lang="ja-JP" altLang="en-US" sz="1200">
                <a:solidFill>
                  <a:schemeClr val="tx1"/>
                </a:solidFill>
              </a:rPr>
              <a:t>”</a:t>
            </a:r>
            <a:r>
              <a:rPr lang="en-US" altLang="ja-JP" sz="1200" dirty="0">
                <a:solidFill>
                  <a:schemeClr val="tx1"/>
                </a:solidFill>
              </a:rPr>
              <a:t>, “subscribe”</a:t>
            </a:r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728094" name="Rectangle 30">
            <a:extLst>
              <a:ext uri="{FF2B5EF4-FFF2-40B4-BE49-F238E27FC236}">
                <a16:creationId xmlns:a16="http://schemas.microsoft.com/office/drawing/2014/main" id="{02F684F1-0094-6D44-9358-831C4A2DB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4279901"/>
            <a:ext cx="1885950" cy="9325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ja-JP" altLang="en-US" sz="1400">
                <a:solidFill>
                  <a:schemeClr val="tx1"/>
                </a:solidFill>
              </a:rPr>
              <a:t>“</a:t>
            </a:r>
            <a:r>
              <a:rPr lang="en-US" altLang="ja-JP" sz="1400" dirty="0">
                <a:solidFill>
                  <a:schemeClr val="tx1"/>
                </a:solidFill>
              </a:rPr>
              <a:t>post an event</a:t>
            </a:r>
            <a:r>
              <a:rPr lang="ja-JP" altLang="en-US" sz="1400">
                <a:solidFill>
                  <a:schemeClr val="tx1"/>
                </a:solidFill>
              </a:rPr>
              <a:t>”</a:t>
            </a:r>
            <a:r>
              <a:rPr lang="en-US" altLang="ja-JP" sz="1400" dirty="0">
                <a:solidFill>
                  <a:schemeClr val="tx1"/>
                </a:solidFill>
              </a:rPr>
              <a:t>,</a:t>
            </a:r>
            <a:endParaRPr lang="en-US" altLang="en-US" sz="1400" dirty="0">
              <a:solidFill>
                <a:schemeClr val="tx1"/>
              </a:solidFill>
            </a:endParaRPr>
          </a:p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ja-JP" altLang="en-US" sz="1400">
                <a:solidFill>
                  <a:schemeClr val="tx1"/>
                </a:solidFill>
              </a:rPr>
              <a:t>“</a:t>
            </a:r>
            <a:r>
              <a:rPr lang="en-US" altLang="ja-JP" sz="1400" dirty="0">
                <a:solidFill>
                  <a:schemeClr val="tx1"/>
                </a:solidFill>
              </a:rPr>
              <a:t>post a monitor</a:t>
            </a:r>
            <a:r>
              <a:rPr lang="ja-JP" altLang="en-US" sz="1400">
                <a:solidFill>
                  <a:schemeClr val="tx1"/>
                </a:solidFill>
              </a:rPr>
              <a:t>”</a:t>
            </a:r>
            <a:r>
              <a:rPr lang="en-US" altLang="ja-JP" sz="1400" dirty="0">
                <a:solidFill>
                  <a:schemeClr val="tx1"/>
                </a:solidFill>
              </a:rPr>
              <a:t>,</a:t>
            </a:r>
          </a:p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“publish an update”</a:t>
            </a:r>
          </a:p>
        </p:txBody>
      </p:sp>
      <p:sp>
        <p:nvSpPr>
          <p:cNvPr id="728095" name="Rectangle 31">
            <a:extLst>
              <a:ext uri="{FF2B5EF4-FFF2-40B4-BE49-F238E27FC236}">
                <a16:creationId xmlns:a16="http://schemas.microsoft.com/office/drawing/2014/main" id="{F76CE38D-F613-D748-ACD2-8643FFF6A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7226" y="4279900"/>
            <a:ext cx="1400175" cy="2667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ja-JP" altLang="en-US" sz="1200">
                <a:solidFill>
                  <a:schemeClr val="tx1"/>
                </a:solidFill>
              </a:rPr>
              <a:t>“</a:t>
            </a:r>
            <a:r>
              <a:rPr lang="en-US" altLang="ja-JP" sz="1200">
                <a:solidFill>
                  <a:schemeClr val="tx1"/>
                </a:solidFill>
              </a:rPr>
              <a:t>put complete</a:t>
            </a:r>
            <a:r>
              <a:rPr lang="ja-JP" altLang="en-US" sz="1200">
                <a:solidFill>
                  <a:schemeClr val="tx1"/>
                </a:solidFill>
              </a:rPr>
              <a:t>”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8096" name="Rectangle 32">
            <a:extLst>
              <a:ext uri="{FF2B5EF4-FFF2-40B4-BE49-F238E27FC236}">
                <a16:creationId xmlns:a16="http://schemas.microsoft.com/office/drawing/2014/main" id="{33C29038-9FF1-FE49-87E1-0DAC68F68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6" y="4813301"/>
            <a:ext cx="485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en-US" altLang="en-US" sz="180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728097" name="Rectangle 33">
            <a:extLst>
              <a:ext uri="{FF2B5EF4-FFF2-40B4-BE49-F238E27FC236}">
                <a16:creationId xmlns:a16="http://schemas.microsoft.com/office/drawing/2014/main" id="{EA3DE286-D303-C74A-B994-5CEB0EDE0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0176" y="5670551"/>
            <a:ext cx="485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en-US" altLang="en-US" sz="1800">
                <a:solidFill>
                  <a:schemeClr val="tx1"/>
                </a:solidFill>
              </a:rPr>
              <a:t>or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7922" name="Rectangle 34">
            <a:extLst>
              <a:ext uri="{FF2B5EF4-FFF2-40B4-BE49-F238E27FC236}">
                <a16:creationId xmlns:a16="http://schemas.microsoft.com/office/drawing/2014/main" id="{DEC2D4FA-745F-174C-966D-A7A6C3626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25" y="2661286"/>
            <a:ext cx="125066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0673E"/>
              </a:buClr>
              <a:buFont typeface="Symbol" pitchFamily="2" charset="2"/>
              <a:buNone/>
            </a:pPr>
            <a:r>
              <a:rPr lang="en-US" altLang="en-US" sz="1800" b="0" dirty="0">
                <a:solidFill>
                  <a:srgbClr val="FF7800"/>
                </a:solidFill>
                <a:latin typeface="+mn-lt"/>
              </a:rPr>
              <a:t>CA Client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2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2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2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2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2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2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28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2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2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2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2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2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28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2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78" grpId="0" animBg="1"/>
      <p:bldP spid="728079" grpId="0" animBg="1"/>
      <p:bldP spid="728080" grpId="0" animBg="1"/>
      <p:bldP spid="728081" grpId="0" animBg="1"/>
      <p:bldP spid="728082" grpId="0" animBg="1"/>
      <p:bldP spid="728083" grpId="0" animBg="1"/>
      <p:bldP spid="728084" grpId="0" animBg="1"/>
      <p:bldP spid="728085" grpId="0" animBg="1"/>
      <p:bldP spid="728086" grpId="0" animBg="1"/>
      <p:bldP spid="728087" grpId="0" animBg="1"/>
      <p:bldP spid="728088" grpId="0" animBg="1"/>
      <p:bldP spid="728089" grpId="0" animBg="1"/>
      <p:bldP spid="728090" grpId="0" animBg="1"/>
      <p:bldP spid="728091" grpId="0" animBg="1"/>
      <p:bldP spid="728092" grpId="0" animBg="1"/>
      <p:bldP spid="728093" grpId="0" animBg="1"/>
      <p:bldP spid="728094" grpId="0" animBg="1"/>
      <p:bldP spid="728095" grpId="0" animBg="1"/>
      <p:bldP spid="728096" grpId="0"/>
      <p:bldP spid="7280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>
            <a:extLst>
              <a:ext uri="{FF2B5EF4-FFF2-40B4-BE49-F238E27FC236}">
                <a16:creationId xmlns:a16="http://schemas.microsoft.com/office/drawing/2014/main" id="{501BB0A1-EE95-6048-B954-33F619FC8F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7F4FBA9F-CA06-694F-9068-168D77A2AB2C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337FF0E-12E1-6145-9EEE-5249B989B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Reading and Writing</a:t>
            </a:r>
          </a:p>
        </p:txBody>
      </p:sp>
      <p:sp>
        <p:nvSpPr>
          <p:cNvPr id="621571" name="Rectangle 3">
            <a:extLst>
              <a:ext uri="{FF2B5EF4-FFF2-40B4-BE49-F238E27FC236}">
                <a16:creationId xmlns:a16="http://schemas.microsoft.com/office/drawing/2014/main" id="{37C9471A-E580-744F-B006-FF57276B9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1089026"/>
            <a:ext cx="8656637" cy="43719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'</a:t>
            </a:r>
            <a:r>
              <a:rPr lang="en-US" sz="2400" dirty="0" err="1"/>
              <a:t>caget</a:t>
            </a:r>
            <a:r>
              <a:rPr lang="en-US" sz="2400" dirty="0"/>
              <a:t>' command-line tool to read:</a:t>
            </a: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&gt; </a:t>
            </a:r>
            <a:r>
              <a:rPr lang="en-US" sz="1600" dirty="0" err="1">
                <a:latin typeface="Courier" charset="0"/>
              </a:rPr>
              <a:t>caget</a:t>
            </a:r>
            <a:r>
              <a:rPr lang="en-US" sz="1600" dirty="0">
                <a:latin typeface="Courier" charset="0"/>
              </a:rPr>
              <a:t> </a:t>
            </a:r>
            <a:r>
              <a:rPr lang="en-US" sz="1600" dirty="0" err="1">
                <a:latin typeface="Courier" charset="0"/>
              </a:rPr>
              <a:t>epics-dev:tank</a:t>
            </a:r>
            <a:endParaRPr lang="en-US" sz="1600" dirty="0">
              <a:latin typeface="Courier" charset="0"/>
            </a:endParaRPr>
          </a:p>
          <a:p>
            <a:pPr lvl="1">
              <a:buFont typeface="Symbol" charset="0"/>
              <a:buNone/>
              <a:defRPr/>
            </a:pPr>
            <a:r>
              <a:rPr lang="en-US" sz="1600" dirty="0" err="1">
                <a:latin typeface="Courier" charset="0"/>
              </a:rPr>
              <a:t>epics-dev:tank</a:t>
            </a:r>
            <a:r>
              <a:rPr lang="en-US" sz="1600" dirty="0">
                <a:latin typeface="Courier" charset="0"/>
              </a:rPr>
              <a:t> 		    30.5382 </a:t>
            </a: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&gt; </a:t>
            </a:r>
            <a:r>
              <a:rPr lang="en-US" sz="1600" dirty="0" err="1">
                <a:latin typeface="Courier" charset="0"/>
              </a:rPr>
              <a:t>caget</a:t>
            </a:r>
            <a:r>
              <a:rPr lang="en-US" sz="1600" dirty="0">
                <a:latin typeface="Courier" charset="0"/>
              </a:rPr>
              <a:t> </a:t>
            </a:r>
            <a:r>
              <a:rPr lang="en-US" sz="1600" dirty="0" err="1">
                <a:latin typeface="Courier" charset="0"/>
              </a:rPr>
              <a:t>epics-dev:tank.DESC</a:t>
            </a:r>
            <a:endParaRPr lang="en-US" sz="1600" dirty="0">
              <a:latin typeface="Courier" charset="0"/>
            </a:endParaRPr>
          </a:p>
          <a:p>
            <a:pPr lvl="1">
              <a:buFont typeface="Symbol" charset="0"/>
              <a:buNone/>
              <a:defRPr/>
            </a:pPr>
            <a:r>
              <a:rPr lang="en-US" sz="1600" dirty="0" err="1">
                <a:latin typeface="Courier" charset="0"/>
              </a:rPr>
              <a:t>epics-dev:tank.DESC</a:t>
            </a:r>
            <a:r>
              <a:rPr lang="en-US" sz="1600" dirty="0">
                <a:latin typeface="Courier" charset="0"/>
              </a:rPr>
              <a:t>            Tank Temperature or INVALID</a:t>
            </a:r>
          </a:p>
          <a:p>
            <a:pPr lvl="1">
              <a:buFont typeface="Symbol" charset="0"/>
              <a:buNone/>
              <a:defRPr/>
            </a:pPr>
            <a:endParaRPr lang="en-US" sz="1600" dirty="0">
              <a:latin typeface="Courier" charset="0"/>
            </a:endParaRPr>
          </a:p>
          <a:p>
            <a:pPr marL="0" indent="0">
              <a:buNone/>
              <a:defRPr/>
            </a:pPr>
            <a:r>
              <a:rPr lang="en-US" sz="2400" dirty="0"/>
              <a:t>'caput’ to write:</a:t>
            </a: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&gt; caput </a:t>
            </a:r>
            <a:r>
              <a:rPr lang="en-US" sz="1600" dirty="0" err="1">
                <a:latin typeface="Courier" charset="0"/>
              </a:rPr>
              <a:t>epics-dev:tank.DESC</a:t>
            </a:r>
            <a:r>
              <a:rPr lang="en-US" sz="1600" dirty="0">
                <a:latin typeface="Courier" charset="0"/>
              </a:rPr>
              <a:t>    "Tank temperature"</a:t>
            </a: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Old : </a:t>
            </a:r>
            <a:r>
              <a:rPr lang="en-US" sz="1600" dirty="0" err="1">
                <a:latin typeface="Courier" charset="0"/>
              </a:rPr>
              <a:t>epics-dev:tank.DESC</a:t>
            </a:r>
            <a:r>
              <a:rPr lang="en-US" sz="1600" dirty="0">
                <a:latin typeface="Courier" charset="0"/>
              </a:rPr>
              <a:t> 	     Tank Temperature or INVALID</a:t>
            </a: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New : </a:t>
            </a:r>
            <a:r>
              <a:rPr lang="en-US" sz="1600" dirty="0" err="1">
                <a:latin typeface="Courier" charset="0"/>
              </a:rPr>
              <a:t>epics-dev:tank.DESC</a:t>
            </a:r>
            <a:r>
              <a:rPr lang="en-US" sz="1600" dirty="0">
                <a:latin typeface="Courier" charset="0"/>
              </a:rPr>
              <a:t> 	     Tank temperature</a:t>
            </a:r>
            <a:r>
              <a:rPr lang="en-US" sz="2000" dirty="0"/>
              <a:t> </a:t>
            </a:r>
          </a:p>
          <a:p>
            <a:pPr>
              <a:buFont typeface="Symbol" charset="0"/>
              <a:buNone/>
              <a:defRPr/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96103-D345-E252-0190-3CD463561714}"/>
              </a:ext>
            </a:extLst>
          </p:cNvPr>
          <p:cNvSpPr txBox="1"/>
          <p:nvPr/>
        </p:nvSpPr>
        <p:spPr>
          <a:xfrm>
            <a:off x="2691580" y="6116025"/>
            <a:ext cx="4633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+mn-lt"/>
              </a:rPr>
              <a:t>Examples use  /</a:t>
            </a:r>
            <a:r>
              <a:rPr lang="en-US" sz="1800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sz="1800" dirty="0">
                <a:solidFill>
                  <a:srgbClr val="0070C0"/>
                </a:solidFill>
                <a:latin typeface="+mn-lt"/>
              </a:rPr>
              <a:t>/examples/fishtank</a:t>
            </a:r>
            <a:endParaRPr lang="en-US" dirty="0"/>
          </a:p>
        </p:txBody>
      </p:sp>
    </p:spTree>
  </p:cSld>
  <p:clrMapOvr>
    <a:masterClrMapping/>
  </p:clrMapOvr>
  <p:transition spd="slow" advTm="44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8A048-1083-B734-9987-5D74D64F6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>
            <a:extLst>
              <a:ext uri="{FF2B5EF4-FFF2-40B4-BE49-F238E27FC236}">
                <a16:creationId xmlns:a16="http://schemas.microsoft.com/office/drawing/2014/main" id="{F4847DC1-480B-B902-E922-278D942C7C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7F4FBA9F-CA06-694F-9068-168D77A2AB2C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9AFC8274-6F41-776C-09D6-1F34CC10E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Data types</a:t>
            </a:r>
          </a:p>
        </p:txBody>
      </p:sp>
      <p:sp>
        <p:nvSpPr>
          <p:cNvPr id="621571" name="Rectangle 3">
            <a:extLst>
              <a:ext uri="{FF2B5EF4-FFF2-40B4-BE49-F238E27FC236}">
                <a16:creationId xmlns:a16="http://schemas.microsoft.com/office/drawing/2014/main" id="{86DA4258-2A7A-A2C0-D3DB-7AA3CA443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1089026"/>
            <a:ext cx="8656637" cy="43719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'</a:t>
            </a:r>
            <a:r>
              <a:rPr lang="en-US" sz="2400" dirty="0" err="1"/>
              <a:t>cainfo</a:t>
            </a:r>
            <a:r>
              <a:rPr lang="en-US" sz="2400" dirty="0"/>
              <a:t>’ to determine data type:</a:t>
            </a: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&gt; </a:t>
            </a:r>
            <a:r>
              <a:rPr lang="en-US" sz="1600" dirty="0" err="1">
                <a:latin typeface="Courier" charset="0"/>
              </a:rPr>
              <a:t>cainfo</a:t>
            </a:r>
            <a:r>
              <a:rPr lang="en-US" sz="1600" dirty="0">
                <a:latin typeface="Courier" charset="0"/>
              </a:rPr>
              <a:t> </a:t>
            </a:r>
            <a:r>
              <a:rPr lang="en-US" sz="1600" dirty="0" err="1">
                <a:latin typeface="Courier" charset="0"/>
              </a:rPr>
              <a:t>epics-dev:tank</a:t>
            </a:r>
            <a:endParaRPr lang="en-US" sz="1600" dirty="0">
              <a:latin typeface="Courier" charset="0"/>
            </a:endParaRP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… Native data type: DBF_DOUBLE …</a:t>
            </a:r>
          </a:p>
          <a:p>
            <a:pPr lvl="1">
              <a:buFont typeface="Symbol" charset="0"/>
              <a:buNone/>
              <a:defRPr/>
            </a:pPr>
            <a:endParaRPr lang="en-US" sz="1600" dirty="0">
              <a:latin typeface="Courier" charset="0"/>
            </a:endParaRP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&gt; </a:t>
            </a:r>
            <a:r>
              <a:rPr lang="en-US" sz="1600" dirty="0" err="1">
                <a:latin typeface="Courier" charset="0"/>
              </a:rPr>
              <a:t>cainfo</a:t>
            </a:r>
            <a:r>
              <a:rPr lang="en-US" sz="1600" dirty="0">
                <a:latin typeface="Courier" charset="0"/>
              </a:rPr>
              <a:t> </a:t>
            </a:r>
            <a:r>
              <a:rPr lang="en-US" sz="1600" dirty="0" err="1">
                <a:latin typeface="Courier" charset="0"/>
              </a:rPr>
              <a:t>epics-dev:tank.DESC</a:t>
            </a:r>
            <a:endParaRPr lang="en-US" sz="1600" dirty="0">
              <a:latin typeface="Courier" charset="0"/>
            </a:endParaRP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… Native data type: DBF_STRING …</a:t>
            </a:r>
          </a:p>
          <a:p>
            <a:pPr lvl="1">
              <a:buFont typeface="Symbol" charset="0"/>
              <a:buNone/>
              <a:defRPr/>
            </a:pPr>
            <a:endParaRPr lang="en-US" sz="1600" dirty="0">
              <a:latin typeface="Courier" charset="0"/>
            </a:endParaRP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&gt; </a:t>
            </a:r>
            <a:r>
              <a:rPr lang="en-US" sz="1600" dirty="0" err="1">
                <a:latin typeface="Courier" charset="0"/>
              </a:rPr>
              <a:t>cainfo</a:t>
            </a:r>
            <a:r>
              <a:rPr lang="en-US" sz="1600" dirty="0">
                <a:latin typeface="Courier" charset="0"/>
              </a:rPr>
              <a:t> </a:t>
            </a:r>
            <a:r>
              <a:rPr lang="en-US" sz="1600" dirty="0" err="1">
                <a:latin typeface="Courier" charset="0"/>
              </a:rPr>
              <a:t>epics-dev:tank.SCAN</a:t>
            </a:r>
            <a:endParaRPr lang="en-US" sz="1600" dirty="0">
              <a:latin typeface="Courier" charset="0"/>
            </a:endParaRPr>
          </a:p>
          <a:p>
            <a:pPr lvl="1">
              <a:buFont typeface="Symbol" charset="0"/>
              <a:buNone/>
              <a:defRPr/>
            </a:pPr>
            <a:r>
              <a:rPr lang="en-US" sz="1600" dirty="0">
                <a:latin typeface="Courier" charset="0"/>
              </a:rPr>
              <a:t>… Native data type: DBF_ENUM …</a:t>
            </a:r>
          </a:p>
          <a:p>
            <a:pPr lvl="1">
              <a:buFont typeface="Symbol" charset="0"/>
              <a:buNone/>
              <a:defRPr/>
            </a:pPr>
            <a:endParaRPr lang="en-US" sz="1600" dirty="0">
              <a:latin typeface="Courier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375DCE-48D3-B724-B26D-F3D396BAFBC8}"/>
              </a:ext>
            </a:extLst>
          </p:cNvPr>
          <p:cNvSpPr txBox="1"/>
          <p:nvPr/>
        </p:nvSpPr>
        <p:spPr>
          <a:xfrm>
            <a:off x="9239864" y="6214348"/>
            <a:ext cx="2952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+mn-lt"/>
              </a:rPr>
              <a:t>DBF_... </a:t>
            </a:r>
            <a:r>
              <a:rPr lang="en-US" sz="1800" dirty="0" err="1">
                <a:solidFill>
                  <a:srgbClr val="0070C0"/>
                </a:solidFill>
                <a:latin typeface="+mn-lt"/>
              </a:rPr>
              <a:t>DataBase</a:t>
            </a:r>
            <a:r>
              <a:rPr lang="en-US" sz="1800" dirty="0">
                <a:solidFill>
                  <a:srgbClr val="0070C0"/>
                </a:solidFill>
                <a:latin typeface="+mn-lt"/>
              </a:rPr>
              <a:t>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58959"/>
      </p:ext>
    </p:extLst>
  </p:cSld>
  <p:clrMapOvr>
    <a:masterClrMapping/>
  </p:clrMapOvr>
  <p:transition spd="slow" advTm="44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40A90-9D74-9BD6-B708-A1E7C6281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>
            <a:extLst>
              <a:ext uri="{FF2B5EF4-FFF2-40B4-BE49-F238E27FC236}">
                <a16:creationId xmlns:a16="http://schemas.microsoft.com/office/drawing/2014/main" id="{BB3E84CB-BA16-0C34-A4AD-F88A09932B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7F4FBA9F-CA06-694F-9068-168D77A2AB2C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4109831-127E-D419-7FD4-9A4E2B942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Data types…</a:t>
            </a:r>
          </a:p>
        </p:txBody>
      </p:sp>
      <p:sp>
        <p:nvSpPr>
          <p:cNvPr id="621571" name="Rectangle 3">
            <a:extLst>
              <a:ext uri="{FF2B5EF4-FFF2-40B4-BE49-F238E27FC236}">
                <a16:creationId xmlns:a16="http://schemas.microsoft.com/office/drawing/2014/main" id="{AE24062F-24CE-0C05-CD98-F389827A9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9" y="941542"/>
            <a:ext cx="10514011" cy="56421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/>
              <a:t>'</a:t>
            </a:r>
            <a:r>
              <a:rPr lang="en-US" sz="2000" dirty="0" err="1"/>
              <a:t>caget</a:t>
            </a:r>
            <a:r>
              <a:rPr lang="en-US" sz="2000" dirty="0"/>
              <a:t> –d …’ to fetch specific data type:</a:t>
            </a:r>
          </a:p>
          <a:p>
            <a:pPr lvl="1">
              <a:buFont typeface="Symbol" charset="0"/>
              <a:buNone/>
              <a:defRPr/>
            </a:pPr>
            <a:r>
              <a:rPr lang="en-US" sz="1400" dirty="0">
                <a:latin typeface="Courier" charset="0"/>
              </a:rPr>
              <a:t>&gt; </a:t>
            </a:r>
            <a:r>
              <a:rPr lang="en-US" sz="1400" dirty="0" err="1">
                <a:latin typeface="Courier" charset="0"/>
              </a:rPr>
              <a:t>caget</a:t>
            </a:r>
            <a:r>
              <a:rPr lang="en-US" sz="1400" dirty="0">
                <a:latin typeface="Courier" charset="0"/>
              </a:rPr>
              <a:t> -h</a:t>
            </a:r>
          </a:p>
          <a:p>
            <a:pPr lvl="1">
              <a:buFont typeface="Symbol" charset="0"/>
              <a:buNone/>
              <a:defRPr/>
            </a:pPr>
            <a:r>
              <a:rPr lang="en-US" sz="1400" dirty="0">
                <a:latin typeface="Courier" charset="0"/>
              </a:rPr>
              <a:t>Usage: </a:t>
            </a:r>
            <a:r>
              <a:rPr lang="en-US" sz="1400" dirty="0" err="1">
                <a:latin typeface="Courier" charset="0"/>
              </a:rPr>
              <a:t>caget</a:t>
            </a:r>
            <a:r>
              <a:rPr lang="en-US" sz="1400" dirty="0">
                <a:latin typeface="Courier" charset="0"/>
              </a:rPr>
              <a:t> [options] &lt;PV name&gt; …</a:t>
            </a:r>
          </a:p>
          <a:p>
            <a:pPr lvl="1">
              <a:buFont typeface="Symbol" charset="0"/>
              <a:buNone/>
              <a:defRPr/>
            </a:pPr>
            <a:r>
              <a:rPr lang="en-US" sz="1400" dirty="0">
                <a:latin typeface="Courier" charset="0"/>
              </a:rPr>
              <a:t>-d &lt;type&gt;: Request specific </a:t>
            </a:r>
            <a:r>
              <a:rPr lang="en-US" sz="1400" dirty="0" err="1">
                <a:latin typeface="Courier" charset="0"/>
              </a:rPr>
              <a:t>dbr</a:t>
            </a:r>
            <a:r>
              <a:rPr lang="en-US" sz="1400" dirty="0">
                <a:latin typeface="Courier" charset="0"/>
              </a:rPr>
              <a:t> type …(DBR_ prefix may be omitted)</a:t>
            </a:r>
          </a:p>
          <a:p>
            <a:pPr lvl="1">
              <a:buFont typeface="Symbol" charset="0"/>
              <a:buNone/>
              <a:defRPr/>
            </a:pPr>
            <a:r>
              <a:rPr lang="en-US" sz="1400" dirty="0">
                <a:latin typeface="Courier" charset="0"/>
              </a:rPr>
              <a:t>…</a:t>
            </a:r>
          </a:p>
          <a:p>
            <a:pPr lvl="1">
              <a:buFont typeface="Symbol" charset="0"/>
              <a:buNone/>
              <a:defRPr/>
            </a:pPr>
            <a:endParaRPr lang="en-US" sz="1400" dirty="0">
              <a:latin typeface="Courier" charset="0"/>
            </a:endParaRPr>
          </a:p>
          <a:p>
            <a:pPr lvl="1">
              <a:buFont typeface="Symbol" charset="0"/>
              <a:buNone/>
              <a:defRPr/>
            </a:pPr>
            <a:r>
              <a:rPr lang="en-US" sz="1400" dirty="0">
                <a:latin typeface="Courier" charset="0"/>
              </a:rPr>
              <a:t>&gt; </a:t>
            </a:r>
            <a:r>
              <a:rPr lang="en-US" sz="1400" dirty="0" err="1">
                <a:latin typeface="Courier" charset="0"/>
              </a:rPr>
              <a:t>caget</a:t>
            </a:r>
            <a:r>
              <a:rPr lang="en-US" sz="1400" dirty="0">
                <a:latin typeface="Courier" charset="0"/>
              </a:rPr>
              <a:t> –d DOUBLE      </a:t>
            </a:r>
            <a:r>
              <a:rPr lang="en-US" sz="1400" dirty="0" err="1">
                <a:latin typeface="Courier" charset="0"/>
              </a:rPr>
              <a:t>epics-dev:tank</a:t>
            </a:r>
            <a:r>
              <a:rPr lang="en-US" sz="1400" dirty="0">
                <a:latin typeface="Courier" charset="0"/>
              </a:rPr>
              <a:t>	    </a:t>
            </a:r>
            <a:r>
              <a:rPr lang="en-US" sz="1400" dirty="0">
                <a:solidFill>
                  <a:srgbClr val="0070C0"/>
                </a:solidFill>
                <a:latin typeface="+mn-lt"/>
              </a:rPr>
              <a:t>Just the value</a:t>
            </a:r>
          </a:p>
          <a:p>
            <a:pPr lvl="1">
              <a:buFont typeface="Symbol" charset="0"/>
              <a:buNone/>
              <a:defRPr/>
            </a:pPr>
            <a:endParaRPr lang="en-US" sz="1400" dirty="0">
              <a:latin typeface="Courier" charset="0"/>
            </a:endParaRPr>
          </a:p>
          <a:p>
            <a:pPr lvl="1">
              <a:buNone/>
              <a:defRPr/>
            </a:pPr>
            <a:r>
              <a:rPr lang="en-US" sz="1400" dirty="0">
                <a:latin typeface="Courier" charset="0"/>
              </a:rPr>
              <a:t>&gt; </a:t>
            </a:r>
            <a:r>
              <a:rPr lang="en-US" sz="1400" dirty="0" err="1">
                <a:latin typeface="Courier" charset="0"/>
              </a:rPr>
              <a:t>caget</a:t>
            </a:r>
            <a:r>
              <a:rPr lang="en-US" sz="1400" dirty="0">
                <a:latin typeface="Courier" charset="0"/>
              </a:rPr>
              <a:t> –d STS_DOUBLE  </a:t>
            </a:r>
            <a:r>
              <a:rPr lang="en-US" sz="1400" dirty="0" err="1">
                <a:latin typeface="Courier" charset="0"/>
              </a:rPr>
              <a:t>epics-dev:tank</a:t>
            </a:r>
            <a:endParaRPr lang="en-US" sz="1400" dirty="0">
              <a:latin typeface="Courier" charset="0"/>
            </a:endParaRPr>
          </a:p>
          <a:p>
            <a:pPr lvl="1">
              <a:buFont typeface="Symbol" charset="0"/>
              <a:buNone/>
              <a:defRPr/>
            </a:pPr>
            <a:endParaRPr lang="en-US" sz="1400" dirty="0">
              <a:latin typeface="Courier" charset="0"/>
            </a:endParaRPr>
          </a:p>
          <a:p>
            <a:pPr lvl="1">
              <a:buNone/>
              <a:defRPr/>
            </a:pPr>
            <a:r>
              <a:rPr lang="en-US" sz="1400" dirty="0">
                <a:latin typeface="Courier" charset="0"/>
              </a:rPr>
              <a:t>&gt; </a:t>
            </a:r>
            <a:r>
              <a:rPr lang="en-US" sz="1400" dirty="0" err="1">
                <a:latin typeface="Courier" charset="0"/>
              </a:rPr>
              <a:t>caget</a:t>
            </a:r>
            <a:r>
              <a:rPr lang="en-US" sz="1400" dirty="0">
                <a:latin typeface="Courier" charset="0"/>
              </a:rPr>
              <a:t> –d TIME_DOUBLE </a:t>
            </a:r>
            <a:r>
              <a:rPr lang="en-US" sz="1400" dirty="0" err="1">
                <a:latin typeface="Courier" charset="0"/>
              </a:rPr>
              <a:t>epics-dev:tank</a:t>
            </a:r>
            <a:r>
              <a:rPr lang="en-US" sz="1400" dirty="0">
                <a:latin typeface="Courier" charset="0"/>
              </a:rPr>
              <a:t>	    </a:t>
            </a:r>
            <a:r>
              <a:rPr lang="en-US" sz="1400" dirty="0">
                <a:solidFill>
                  <a:srgbClr val="0070C0"/>
                </a:solidFill>
              </a:rPr>
              <a:t>Control system essentials</a:t>
            </a:r>
            <a:endParaRPr lang="en-US" sz="1400" dirty="0">
              <a:latin typeface="Courier" charset="0"/>
            </a:endParaRPr>
          </a:p>
          <a:p>
            <a:pPr lvl="1">
              <a:buFont typeface="Symbol" charset="0"/>
              <a:buNone/>
              <a:defRPr/>
            </a:pPr>
            <a:endParaRPr lang="en-US" sz="1400" dirty="0">
              <a:latin typeface="Courier" charset="0"/>
            </a:endParaRPr>
          </a:p>
          <a:p>
            <a:pPr lvl="1">
              <a:buNone/>
              <a:defRPr/>
            </a:pPr>
            <a:r>
              <a:rPr lang="en-US" sz="1400" dirty="0">
                <a:latin typeface="Courier" charset="0"/>
              </a:rPr>
              <a:t>&gt; </a:t>
            </a:r>
            <a:r>
              <a:rPr lang="en-US" sz="1400" dirty="0" err="1">
                <a:latin typeface="Courier" charset="0"/>
              </a:rPr>
              <a:t>caget</a:t>
            </a:r>
            <a:r>
              <a:rPr lang="en-US" sz="1400" dirty="0">
                <a:latin typeface="Courier" charset="0"/>
              </a:rPr>
              <a:t> –d GR_DOUBLE   </a:t>
            </a:r>
            <a:r>
              <a:rPr lang="en-US" sz="1400" dirty="0" err="1">
                <a:latin typeface="Courier" charset="0"/>
              </a:rPr>
              <a:t>epics-dev:tank</a:t>
            </a:r>
            <a:endParaRPr lang="en-US" sz="1400" dirty="0">
              <a:latin typeface="Courier" charset="0"/>
            </a:endParaRPr>
          </a:p>
          <a:p>
            <a:pPr lvl="1">
              <a:buFont typeface="Symbol" charset="0"/>
              <a:buNone/>
              <a:defRPr/>
            </a:pPr>
            <a:endParaRPr lang="en-US" sz="1400" dirty="0">
              <a:latin typeface="Courier" charset="0"/>
            </a:endParaRPr>
          </a:p>
          <a:p>
            <a:pPr marL="403225" lvl="1" indent="0">
              <a:buNone/>
              <a:defRPr/>
            </a:pPr>
            <a:r>
              <a:rPr lang="en-US" sz="1400" dirty="0">
                <a:latin typeface="Courier" charset="0"/>
              </a:rPr>
              <a:t>&gt; </a:t>
            </a:r>
            <a:r>
              <a:rPr lang="en-US" sz="1400" dirty="0" err="1">
                <a:latin typeface="Courier" charset="0"/>
              </a:rPr>
              <a:t>caget</a:t>
            </a:r>
            <a:r>
              <a:rPr lang="en-US" sz="1400" dirty="0">
                <a:latin typeface="Courier" charset="0"/>
              </a:rPr>
              <a:t> –d CTRL_DOUBLE </a:t>
            </a:r>
            <a:r>
              <a:rPr lang="en-US" sz="1400" dirty="0" err="1">
                <a:latin typeface="Courier" charset="0"/>
              </a:rPr>
              <a:t>epics-dev:tank</a:t>
            </a:r>
            <a:r>
              <a:rPr lang="en-US" sz="1400" dirty="0">
                <a:latin typeface="Courier" charset="0"/>
              </a:rPr>
              <a:t>	    </a:t>
            </a:r>
            <a:r>
              <a:rPr lang="en-US" sz="1400" dirty="0">
                <a:solidFill>
                  <a:srgbClr val="0070C0"/>
                </a:solidFill>
              </a:rPr>
              <a:t>Everything .. except the time??</a:t>
            </a:r>
            <a:endParaRPr lang="en-US" sz="1400" dirty="0">
              <a:latin typeface="Courier" charset="0"/>
            </a:endParaRPr>
          </a:p>
          <a:p>
            <a:pPr lvl="1">
              <a:buFont typeface="Wingdings" pitchFamily="2" charset="2"/>
              <a:buChar char="Ø"/>
              <a:defRPr/>
            </a:pPr>
            <a:endParaRPr lang="en-US" sz="1400" dirty="0">
              <a:latin typeface="Courier" charset="0"/>
            </a:endParaRPr>
          </a:p>
          <a:p>
            <a:pPr lvl="1">
              <a:buNone/>
              <a:defRPr/>
            </a:pPr>
            <a:r>
              <a:rPr lang="en-US" sz="1400" dirty="0">
                <a:latin typeface="Courier" charset="0"/>
              </a:rPr>
              <a:t>&gt; </a:t>
            </a:r>
            <a:r>
              <a:rPr lang="en-US" sz="1400" dirty="0" err="1">
                <a:latin typeface="Courier" charset="0"/>
              </a:rPr>
              <a:t>caget</a:t>
            </a:r>
            <a:r>
              <a:rPr lang="en-US" sz="1400" dirty="0">
                <a:latin typeface="Courier" charset="0"/>
              </a:rPr>
              <a:t> –d STRING      </a:t>
            </a:r>
            <a:r>
              <a:rPr lang="en-US" sz="1400" dirty="0" err="1">
                <a:latin typeface="Courier" charset="0"/>
              </a:rPr>
              <a:t>epics-dev:tank.SCAN</a:t>
            </a:r>
            <a:r>
              <a:rPr lang="en-US" sz="1400" dirty="0">
                <a:latin typeface="Courier" charset="0"/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Enum combines a label with a number</a:t>
            </a:r>
            <a:endParaRPr lang="en-US" sz="1400" dirty="0">
              <a:latin typeface="Courier" charset="0"/>
            </a:endParaRPr>
          </a:p>
          <a:p>
            <a:pPr lvl="1">
              <a:buNone/>
              <a:defRPr/>
            </a:pPr>
            <a:r>
              <a:rPr lang="en-US" sz="1400" dirty="0">
                <a:latin typeface="Courier" charset="0"/>
              </a:rPr>
              <a:t>&gt; </a:t>
            </a:r>
            <a:r>
              <a:rPr lang="en-US" sz="1400" dirty="0" err="1">
                <a:latin typeface="Courier" charset="0"/>
              </a:rPr>
              <a:t>caget</a:t>
            </a:r>
            <a:r>
              <a:rPr lang="en-US" sz="1400" dirty="0">
                <a:latin typeface="Courier" charset="0"/>
              </a:rPr>
              <a:t> –d SHORT       </a:t>
            </a:r>
            <a:r>
              <a:rPr lang="en-US" sz="1400" dirty="0" err="1">
                <a:latin typeface="Courier" charset="0"/>
              </a:rPr>
              <a:t>epics-dev:tank.SCAN</a:t>
            </a:r>
            <a:endParaRPr lang="en-US" sz="1400" dirty="0">
              <a:latin typeface="Courier" charset="0"/>
            </a:endParaRPr>
          </a:p>
          <a:p>
            <a:pPr lvl="1">
              <a:buNone/>
              <a:defRPr/>
            </a:pPr>
            <a:r>
              <a:rPr lang="en-US" sz="1400" dirty="0">
                <a:latin typeface="Courier" charset="0"/>
              </a:rPr>
              <a:t>&gt; </a:t>
            </a:r>
            <a:r>
              <a:rPr lang="en-US" sz="1400" dirty="0" err="1">
                <a:latin typeface="Courier" charset="0"/>
              </a:rPr>
              <a:t>caget</a:t>
            </a:r>
            <a:r>
              <a:rPr lang="en-US" sz="1400" dirty="0">
                <a:latin typeface="Courier" charset="0"/>
              </a:rPr>
              <a:t> –d CTRL_ENUM   </a:t>
            </a:r>
            <a:r>
              <a:rPr lang="en-US" sz="1400" dirty="0" err="1">
                <a:latin typeface="Courier" charset="0"/>
              </a:rPr>
              <a:t>epics-dev:tank.SCAN</a:t>
            </a:r>
            <a:endParaRPr lang="en-US" sz="1400" dirty="0">
              <a:latin typeface="Courier" charset="0"/>
            </a:endParaRPr>
          </a:p>
          <a:p>
            <a:pPr lvl="1">
              <a:buNone/>
              <a:defRPr/>
            </a:pPr>
            <a:endParaRPr lang="en-US" sz="1400" dirty="0">
              <a:latin typeface="Courier" charset="0"/>
            </a:endParaRPr>
          </a:p>
          <a:p>
            <a:pPr lvl="1">
              <a:buFont typeface="Symbol" charset="0"/>
              <a:buNone/>
              <a:defRPr/>
            </a:pPr>
            <a:endParaRPr lang="en-US" sz="1400" dirty="0">
              <a:latin typeface="Courier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868083-2C3B-B05D-2D96-3C787D73FDB4}"/>
              </a:ext>
            </a:extLst>
          </p:cNvPr>
          <p:cNvSpPr txBox="1"/>
          <p:nvPr/>
        </p:nvSpPr>
        <p:spPr>
          <a:xfrm>
            <a:off x="9013721" y="6384687"/>
            <a:ext cx="33847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+mn-lt"/>
              </a:rPr>
              <a:t>DBR_... </a:t>
            </a:r>
            <a:r>
              <a:rPr lang="en-US" sz="1800" dirty="0" err="1">
                <a:solidFill>
                  <a:srgbClr val="0070C0"/>
                </a:solidFill>
                <a:latin typeface="+mn-lt"/>
              </a:rPr>
              <a:t>DataBase</a:t>
            </a:r>
            <a:r>
              <a:rPr lang="en-US" sz="1800" dirty="0">
                <a:solidFill>
                  <a:srgbClr val="0070C0"/>
                </a:solidFill>
                <a:latin typeface="+mn-lt"/>
              </a:rPr>
              <a:t>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09049"/>
      </p:ext>
    </p:extLst>
  </p:cSld>
  <p:clrMapOvr>
    <a:masterClrMapping/>
  </p:clrMapOvr>
  <p:transition spd="slow" advTm="44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3">
            <a:extLst>
              <a:ext uri="{FF2B5EF4-FFF2-40B4-BE49-F238E27FC236}">
                <a16:creationId xmlns:a16="http://schemas.microsoft.com/office/drawing/2014/main" id="{FD8436BA-063D-6C4E-B954-641544D8D7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4648200" y="6662738"/>
            <a:ext cx="2895600" cy="18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AABE8F1F-1946-7F4D-9892-4A6F07DEA637}" type="slidenum">
              <a:rPr lang="en-US" altLang="en-US" sz="500" b="0">
                <a:solidFill>
                  <a:schemeClr val="tx2"/>
                </a:solidFill>
                <a:latin typeface="Times New Roman" panose="02020603050405020304" pitchFamily="18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500" b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A6326B2-33BC-7841-B729-9DDA73703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'camonitor'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27FEF4F-53C3-9245-BEBC-5529C8743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7988" y="1039813"/>
            <a:ext cx="8178800" cy="49260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'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camonitor</a:t>
            </a:r>
            <a:r>
              <a:rPr lang="en-US" altLang="en-US" sz="2400" dirty="0">
                <a:ea typeface="ＭＳ Ｐゴシック" panose="020B0600070205080204" pitchFamily="34" charset="-128"/>
              </a:rPr>
              <a:t>'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monitors</a:t>
            </a:r>
            <a:r>
              <a:rPr lang="en-US" altLang="en-US" sz="2400" dirty="0">
                <a:ea typeface="ＭＳ Ｐゴシック" panose="020B0600070205080204" pitchFamily="34" charset="-128"/>
              </a:rPr>
              <a:t> value changes: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 dirty="0">
                <a:latin typeface="Courier" pitchFamily="2" charset="0"/>
                <a:ea typeface="ＭＳ Ｐゴシック" panose="020B0600070205080204" pitchFamily="34" charset="-128"/>
              </a:rPr>
              <a:t>&gt; ﻿$ </a:t>
            </a:r>
            <a:r>
              <a:rPr lang="en-US" altLang="en-US" sz="1200" dirty="0" err="1">
                <a:latin typeface="Courier" pitchFamily="2" charset="0"/>
                <a:ea typeface="ＭＳ Ｐゴシック" panose="020B0600070205080204" pitchFamily="34" charset="-128"/>
              </a:rPr>
              <a:t>camonitor</a:t>
            </a:r>
            <a:r>
              <a:rPr lang="en-US" altLang="en-US" sz="1200" dirty="0"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200" dirty="0" err="1">
                <a:latin typeface="Courier" pitchFamily="2" charset="0"/>
                <a:ea typeface="ＭＳ Ｐゴシック" panose="020B0600070205080204" pitchFamily="34" charset="-128"/>
              </a:rPr>
              <a:t>epics-dev:tank</a:t>
            </a:r>
            <a:endParaRPr lang="en-US" altLang="en-US" sz="1200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 dirty="0">
                <a:latin typeface="Courier" pitchFamily="2" charset="0"/>
                <a:ea typeface="ＭＳ Ｐゴシック" panose="020B0600070205080204" pitchFamily="34" charset="-128"/>
              </a:rPr>
              <a:t>﻿</a:t>
            </a:r>
            <a:r>
              <a:rPr lang="en-US" altLang="en-US" sz="1200" dirty="0" err="1">
                <a:latin typeface="Courier" pitchFamily="2" charset="0"/>
                <a:ea typeface="ＭＳ Ｐゴシック" panose="020B0600070205080204" pitchFamily="34" charset="-128"/>
              </a:rPr>
              <a:t>epics-dev:tank</a:t>
            </a:r>
            <a:r>
              <a:rPr lang="en-US" altLang="en-US" sz="1200" dirty="0">
                <a:latin typeface="Courier" pitchFamily="2" charset="0"/>
                <a:ea typeface="ＭＳ Ｐゴシック" panose="020B0600070205080204" pitchFamily="34" charset="-128"/>
              </a:rPr>
              <a:t>                 2026-05-14 11:59:23.407152 68.6682  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 dirty="0" err="1">
                <a:latin typeface="Courier" pitchFamily="2" charset="0"/>
                <a:ea typeface="ＭＳ Ｐゴシック" panose="020B0600070205080204" pitchFamily="34" charset="-128"/>
              </a:rPr>
              <a:t>epics-dev:tank</a:t>
            </a:r>
            <a:r>
              <a:rPr lang="en-US" altLang="en-US" sz="1200" dirty="0">
                <a:latin typeface="Courier" pitchFamily="2" charset="0"/>
                <a:ea typeface="ＭＳ Ｐゴシック" panose="020B0600070205080204" pitchFamily="34" charset="-128"/>
              </a:rPr>
              <a:t>                 2026-05-14 11:59:23.907023 69.2315  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 dirty="0" err="1">
                <a:latin typeface="Courier" pitchFamily="2" charset="0"/>
                <a:ea typeface="ＭＳ Ｐゴシック" panose="020B0600070205080204" pitchFamily="34" charset="-128"/>
              </a:rPr>
              <a:t>epics-dev:tank</a:t>
            </a:r>
            <a:r>
              <a:rPr lang="en-US" altLang="en-US" sz="1200" dirty="0">
                <a:latin typeface="Courier" pitchFamily="2" charset="0"/>
                <a:ea typeface="ＭＳ Ｐゴシック" panose="020B0600070205080204" pitchFamily="34" charset="-128"/>
              </a:rPr>
              <a:t>                 2026-05-14 11:59:24.407060 69.7892  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 dirty="0" err="1">
                <a:latin typeface="Courier" pitchFamily="2" charset="0"/>
                <a:ea typeface="ＭＳ Ｐゴシック" panose="020B0600070205080204" pitchFamily="34" charset="-128"/>
              </a:rPr>
              <a:t>epics-dev:tank</a:t>
            </a:r>
            <a:r>
              <a:rPr lang="en-US" altLang="en-US" sz="1200" dirty="0">
                <a:latin typeface="Courier" pitchFamily="2" charset="0"/>
                <a:ea typeface="ＭＳ Ｐゴシック" panose="020B0600070205080204" pitchFamily="34" charset="-128"/>
              </a:rPr>
              <a:t>                 2026-05-14 11:59:24.906853 70.3413 HIGH MINOR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 dirty="0" err="1">
                <a:latin typeface="Courier" pitchFamily="2" charset="0"/>
                <a:ea typeface="ＭＳ Ｐゴシック" panose="020B0600070205080204" pitchFamily="34" charset="-128"/>
              </a:rPr>
              <a:t>epics-dev:tank</a:t>
            </a:r>
            <a:r>
              <a:rPr lang="en-US" altLang="en-US" sz="1200" dirty="0">
                <a:latin typeface="Courier" pitchFamily="2" charset="0"/>
                <a:ea typeface="ＭＳ Ｐゴシック" panose="020B0600070205080204" pitchFamily="34" charset="-128"/>
              </a:rPr>
              <a:t>                 2026-05-14 11:59:25.406717 70.8879 HIGH MINOR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 dirty="0">
                <a:latin typeface="Courier" pitchFamily="2" charset="0"/>
                <a:ea typeface="ＭＳ Ｐゴシック" panose="020B0600070205080204" pitchFamily="34" charset="-128"/>
              </a:rPr>
              <a:t>… plus one more each second…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 dirty="0">
                <a:latin typeface="Courier" pitchFamily="2" charset="0"/>
                <a:ea typeface="ＭＳ Ｐゴシック" panose="020B0600070205080204" pitchFamily="34" charset="-128"/>
              </a:rPr>
              <a:t>… press Ctrl-C to stop …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endParaRPr lang="en-US" altLang="en-US" sz="1200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 dirty="0">
                <a:latin typeface="Courier" pitchFamily="2" charset="0"/>
                <a:ea typeface="ＭＳ Ｐゴシック" panose="020B0600070205080204" pitchFamily="34" charset="-128"/>
              </a:rPr>
              <a:t>&gt; ﻿</a:t>
            </a:r>
            <a:r>
              <a:rPr lang="en-US" altLang="en-US" sz="1200" dirty="0" err="1">
                <a:latin typeface="Courier" pitchFamily="2" charset="0"/>
                <a:ea typeface="ＭＳ Ｐゴシック" panose="020B0600070205080204" pitchFamily="34" charset="-128"/>
              </a:rPr>
              <a:t>camonitor</a:t>
            </a:r>
            <a:r>
              <a:rPr lang="en-US" altLang="en-US" sz="1200" dirty="0"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200" dirty="0" err="1">
                <a:latin typeface="Courier" pitchFamily="2" charset="0"/>
                <a:ea typeface="ＭＳ Ｐゴシック" panose="020B0600070205080204" pitchFamily="34" charset="-128"/>
              </a:rPr>
              <a:t>epics-dev:tank.DESC</a:t>
            </a:r>
            <a:endParaRPr lang="en-US" altLang="en-US" sz="1200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 dirty="0" err="1">
                <a:latin typeface="Courier" pitchFamily="2" charset="0"/>
                <a:ea typeface="ＭＳ Ｐゴシック" panose="020B0600070205080204" pitchFamily="34" charset="-128"/>
              </a:rPr>
              <a:t>epics-dev:tank.DESC</a:t>
            </a:r>
            <a:r>
              <a:rPr lang="en-US" altLang="en-US" sz="1200" dirty="0">
                <a:latin typeface="Courier" pitchFamily="2" charset="0"/>
                <a:ea typeface="ＭＳ Ｐゴシック" panose="020B0600070205080204" pitchFamily="34" charset="-128"/>
              </a:rPr>
              <a:t>            2026-05-14 11:20:40.311549 Tank temp </a:t>
            </a:r>
          </a:p>
          <a:p>
            <a:pPr lvl="1">
              <a:lnSpc>
                <a:spcPct val="80000"/>
              </a:lnSpc>
              <a:buFont typeface="Symbol" pitchFamily="2" charset="2"/>
              <a:buNone/>
            </a:pPr>
            <a:r>
              <a:rPr lang="en-US" altLang="en-US" sz="1200" dirty="0">
                <a:latin typeface="Courier" pitchFamily="2" charset="0"/>
                <a:ea typeface="ＭＳ Ｐゴシック" panose="020B0600070205080204" pitchFamily="34" charset="-128"/>
              </a:rPr>
              <a:t>… and then nothing … 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A.k.a.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subscribe</a:t>
            </a:r>
            <a:r>
              <a:rPr lang="en-US" altLang="en-US" sz="2400" dirty="0"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2AC1D-CF72-DB98-F8D7-82F42C9C8FDB}"/>
              </a:ext>
            </a:extLst>
          </p:cNvPr>
          <p:cNvSpPr txBox="1"/>
          <p:nvPr/>
        </p:nvSpPr>
        <p:spPr>
          <a:xfrm>
            <a:off x="7108722" y="4737021"/>
            <a:ext cx="484936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Channel Access supports monitoring</a:t>
            </a:r>
          </a:p>
          <a:p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DBR_DOUBLE,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DBR_TIME_DOUBLE,</a:t>
            </a:r>
          </a:p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DBR_CTRL_DOUBLE, …</a:t>
            </a:r>
          </a:p>
          <a:p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but ‘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camonitor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’ always uses DBR_TIME_...</a:t>
            </a:r>
            <a:endParaRPr lang="en-US" sz="1600" dirty="0"/>
          </a:p>
        </p:txBody>
      </p:sp>
    </p:spTree>
  </p:cSld>
  <p:clrMapOvr>
    <a:masterClrMapping/>
  </p:clrMapOvr>
  <p:transition spd="slow" advTm="44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01EB50D5-8144-5E42-BC09-266AD78B6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4651" y="153988"/>
            <a:ext cx="8939213" cy="535531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When will ‘</a:t>
            </a:r>
            <a:r>
              <a:rPr lang="en-US" altLang="ja-JP">
                <a:ea typeface="ＭＳ Ｐゴシック" panose="020B0600070205080204" pitchFamily="34" charset="-128"/>
              </a:rPr>
              <a:t>camonitor</a:t>
            </a:r>
            <a:r>
              <a:rPr lang="en-US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receive new value?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CD0D65AD-1867-9140-B94C-EA9454A3A8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5114" y="871537"/>
            <a:ext cx="6476795" cy="59864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When the CA server (IOC) sends a new value!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Binary records: Every change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Analog records: VAL change beyond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                             MDEL (monitor delta) or</a:t>
            </a:r>
            <a:br>
              <a:rPr lang="en-US" altLang="en-US" sz="1800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		           ADEL  (archive delta)</a:t>
            </a: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Client subscription options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DBE_VALUE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Value changed beyond MDEL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DBE_LOG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Meant for archive systems, … ADEL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DBE_ALARM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Alarm status/severity changed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DBE_PROPERTY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DBR_CTRL_... units, limits, … changed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0D28C9-67F8-EA53-A38E-C4EB5AB696E0}"/>
              </a:ext>
            </a:extLst>
          </p:cNvPr>
          <p:cNvSpPr txBox="1"/>
          <p:nvPr/>
        </p:nvSpPr>
        <p:spPr>
          <a:xfrm>
            <a:off x="6794090" y="1189058"/>
            <a:ext cx="5125121" cy="1455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﻿$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camonitor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-h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-m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&gt;: Specify CA event mask to use.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is any combination of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'v' (value), 'a' (alarm),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'l' (log/archive), 'p' (property).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Default event mask is '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B12A7-5C1E-F6C9-D170-58F319038937}"/>
              </a:ext>
            </a:extLst>
          </p:cNvPr>
          <p:cNvSpPr txBox="1"/>
          <p:nvPr/>
        </p:nvSpPr>
        <p:spPr>
          <a:xfrm>
            <a:off x="6995875" y="3429000"/>
            <a:ext cx="48493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Well behaved, generic clients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Determine the native </a:t>
            </a:r>
            <a:r>
              <a:rPr lang="en-US" sz="1600" i="1" dirty="0">
                <a:solidFill>
                  <a:srgbClr val="0070C0"/>
                </a:solidFill>
                <a:latin typeface="+mn-lt"/>
              </a:rPr>
              <a:t>type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Get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DBR_CTRL_</a:t>
            </a:r>
            <a:r>
              <a:rPr lang="en-US" sz="1600" i="1" dirty="0" err="1">
                <a:solidFill>
                  <a:srgbClr val="0070C0"/>
                </a:solidFill>
                <a:latin typeface="+mn-lt"/>
              </a:rPr>
              <a:t>type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once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r>
              <a:rPr lang="en-US" sz="1600" dirty="0">
                <a:solidFill>
                  <a:srgbClr val="0070C0"/>
                </a:solidFill>
                <a:latin typeface="+mn-lt"/>
              </a:rPr>
              <a:t>or monitor with DBE_PROPERTY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Monitor </a:t>
            </a:r>
            <a:r>
              <a:rPr lang="en-US" sz="1600" dirty="0" err="1">
                <a:solidFill>
                  <a:srgbClr val="0070C0"/>
                </a:solidFill>
                <a:latin typeface="+mn-lt"/>
              </a:rPr>
              <a:t>DBR_TIME_</a:t>
            </a:r>
            <a:r>
              <a:rPr lang="en-US" sz="1600" i="1" dirty="0" err="1">
                <a:solidFill>
                  <a:srgbClr val="0070C0"/>
                </a:solidFill>
                <a:latin typeface="+mn-lt"/>
              </a:rPr>
              <a:t>type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 with DBE_ALARM and either .._VALUE or .._LOG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n-US" sz="16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Complete information</a:t>
            </a:r>
            <a:br>
              <a:rPr lang="en-US" sz="1600" dirty="0">
                <a:solidFill>
                  <a:srgbClr val="0070C0"/>
                </a:solidFill>
                <a:latin typeface="+mn-lt"/>
                <a:sym typeface="Wingdings" pitchFamily="2" charset="2"/>
              </a:rPr>
            </a:br>
            <a:r>
              <a:rPr lang="en-US" sz="1600" dirty="0">
                <a:solidFill>
                  <a:srgbClr val="0070C0"/>
                </a:solidFill>
                <a:latin typeface="+mn-lt"/>
                <a:sym typeface="Wingdings" pitchFamily="2" charset="2"/>
              </a:rPr>
              <a:t> while minimizing network traffic, 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ABC137-F478-48AF-94F1-527234D6D2C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2365</Words>
  <Application>Microsoft Macintosh PowerPoint</Application>
  <PresentationFormat>Widescreen</PresentationFormat>
  <Paragraphs>387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ＭＳ Ｐゴシック</vt:lpstr>
      <vt:lpstr>Arial</vt:lpstr>
      <vt:lpstr>Arial Black</vt:lpstr>
      <vt:lpstr>Calibri</vt:lpstr>
      <vt:lpstr>Century Gothic</vt:lpstr>
      <vt:lpstr>Courier</vt:lpstr>
      <vt:lpstr>Courier New</vt:lpstr>
      <vt:lpstr>Symbol</vt:lpstr>
      <vt:lpstr>Times New Roman</vt:lpstr>
      <vt:lpstr>Wingdings</vt:lpstr>
      <vt:lpstr>ヒラギノ角ゴ Pro W3</vt:lpstr>
      <vt:lpstr>ORNL</vt:lpstr>
      <vt:lpstr>Channel Access</vt:lpstr>
      <vt:lpstr>Channel Access: The EPICS Network Protocol</vt:lpstr>
      <vt:lpstr>Advantages over similar Control System/IoT Protocols</vt:lpstr>
      <vt:lpstr>Channel Access in One Slide</vt:lpstr>
      <vt:lpstr>Reading and Writing</vt:lpstr>
      <vt:lpstr>Data types</vt:lpstr>
      <vt:lpstr>Data types…</vt:lpstr>
      <vt:lpstr>'camonitor'</vt:lpstr>
      <vt:lpstr>When will ‘camonitor’ receive new value?</vt:lpstr>
      <vt:lpstr>How do Clients find Channels?</vt:lpstr>
      <vt:lpstr>Internet 101</vt:lpstr>
      <vt:lpstr>Search and Connect Procedure</vt:lpstr>
      <vt:lpstr>Search Request</vt:lpstr>
      <vt:lpstr>Important Environment Variables</vt:lpstr>
      <vt:lpstr>EPICS_CA_ADDR_LIST</vt:lpstr>
      <vt:lpstr>Multiple “softIoc” on same Host</vt:lpstr>
      <vt:lpstr>Firewall?!</vt:lpstr>
      <vt:lpstr>Handling of Network Interruptions</vt:lpstr>
      <vt:lpstr>Beacons</vt:lpstr>
      <vt:lpstr>Beacons!</vt:lpstr>
      <vt:lpstr>Beacon: Seemed like a good idea, but…</vt:lpstr>
      <vt:lpstr>Monitor &amp; Maintain CA Network</vt:lpstr>
      <vt:lpstr>caSnooper Example  caSnooper –p20 –t20  </vt:lpstr>
      <vt:lpstr>caRepeater?</vt:lpstr>
      <vt:lpstr>Issues</vt:lpstr>
      <vt:lpstr>Points to remember</vt:lpstr>
      <vt:lpstr>Comparison to PV Access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2026-06-11T16:47:44Z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